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al" panose="020B0604020202020204" pitchFamily="34" charset="0"/>
      <p:regular r:id="rId23"/>
    </p:embeddedFont>
    <p:embeddedFont>
      <p:font typeface="Arial Bold" panose="020B0704020202020204" pitchFamily="34" charset="0"/>
      <p:regular r:id="rId24"/>
      <p:bold r:id="rId25"/>
    </p:embeddedFont>
    <p:embeddedFont>
      <p:font typeface="Arimo" panose="020B0604020202020204" charset="0"/>
      <p:regular r:id="rId26"/>
    </p:embeddedFont>
    <p:embeddedFont>
      <p:font typeface="Arimo Bold" panose="020B0604020202020204" charset="0"/>
      <p:regular r:id="rId27"/>
    </p:embeddedFont>
    <p:embeddedFont>
      <p:font typeface="Calibri" panose="020F0502020204030204" pitchFamily="34" charset="0"/>
      <p:regular r:id="rId28"/>
      <p:bold r:id="rId29"/>
      <p:italic r:id="rId30"/>
      <p:boldItalic r:id="rId31"/>
    </p:embeddedFont>
    <p:embeddedFont>
      <p:font typeface="Canva Sans" panose="020B0604020202020204" charset="0"/>
      <p:regular r:id="rId32"/>
    </p:embeddedFont>
    <p:embeddedFont>
      <p:font typeface="DM Sans Bold" panose="020B0604020202020204" charset="0"/>
      <p:regular r:id="rId33"/>
    </p:embeddedFont>
    <p:embeddedFont>
      <p:font typeface="TT Rounds Condense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25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27-Dec-24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27-Dec-24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27-Dec-24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27-Dec-24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6.png"/><Relationship Id="rId5" Type="http://schemas.openxmlformats.org/officeDocument/2006/relationships/image" Target="../media/image4.svg"/><Relationship Id="rId10" Type="http://schemas.openxmlformats.org/officeDocument/2006/relationships/image" Target="../media/image65.png"/><Relationship Id="rId4" Type="http://schemas.openxmlformats.org/officeDocument/2006/relationships/image" Target="../media/image3.png"/><Relationship Id="rId9"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7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0.png"/><Relationship Id="rId5" Type="http://schemas.openxmlformats.org/officeDocument/2006/relationships/image" Target="../media/image4.svg"/><Relationship Id="rId10" Type="http://schemas.openxmlformats.org/officeDocument/2006/relationships/image" Target="../media/image69.png"/><Relationship Id="rId4" Type="http://schemas.openxmlformats.org/officeDocument/2006/relationships/image" Target="../media/image3.pn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3.png"/></Relationships>
</file>

<file path=ppt/slides/_rels/slide1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svg"/><Relationship Id="rId18" Type="http://schemas.openxmlformats.org/officeDocument/2006/relationships/image" Target="../media/image90.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84.png"/><Relationship Id="rId17" Type="http://schemas.openxmlformats.org/officeDocument/2006/relationships/image" Target="../media/image89.svg"/><Relationship Id="rId2" Type="http://schemas.openxmlformats.org/officeDocument/2006/relationships/image" Target="../media/image1.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3.svg"/><Relationship Id="rId5" Type="http://schemas.openxmlformats.org/officeDocument/2006/relationships/image" Target="../media/image4.svg"/><Relationship Id="rId15" Type="http://schemas.openxmlformats.org/officeDocument/2006/relationships/image" Target="../media/image87.sv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3.png"/><Relationship Id="rId9" Type="http://schemas.openxmlformats.org/officeDocument/2006/relationships/image" Target="../media/image81.svg"/><Relationship Id="rId14"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7.png"/><Relationship Id="rId17" Type="http://schemas.openxmlformats.org/officeDocument/2006/relationships/image" Target="../media/image102.svg"/><Relationship Id="rId2" Type="http://schemas.openxmlformats.org/officeDocument/2006/relationships/image" Target="../media/image1.png"/><Relationship Id="rId16"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6.svg"/><Relationship Id="rId5" Type="http://schemas.openxmlformats.org/officeDocument/2006/relationships/image" Target="../media/image4.svg"/><Relationship Id="rId15" Type="http://schemas.openxmlformats.org/officeDocument/2006/relationships/image" Target="../media/image100.svg"/><Relationship Id="rId10" Type="http://schemas.openxmlformats.org/officeDocument/2006/relationships/image" Target="../media/image95.png"/><Relationship Id="rId4" Type="http://schemas.openxmlformats.org/officeDocument/2006/relationships/image" Target="../media/image3.png"/><Relationship Id="rId9" Type="http://schemas.openxmlformats.org/officeDocument/2006/relationships/image" Target="../media/image94.svg"/><Relationship Id="rId14" Type="http://schemas.openxmlformats.org/officeDocument/2006/relationships/image" Target="../media/image99.png"/></Relationships>
</file>

<file path=ppt/slides/_rels/slide1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04.sv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svg"/><Relationship Id="rId5" Type="http://schemas.openxmlformats.org/officeDocument/2006/relationships/image" Target="../media/image4.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sv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08.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07.jpeg"/><Relationship Id="rId2" Type="http://schemas.openxmlformats.org/officeDocument/2006/relationships/image" Target="../media/image1.png"/><Relationship Id="rId16" Type="http://schemas.openxmlformats.org/officeDocument/2006/relationships/image" Target="../media/image111.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6.svg"/><Relationship Id="rId5" Type="http://schemas.openxmlformats.org/officeDocument/2006/relationships/image" Target="../media/image4.sv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3.png"/><Relationship Id="rId9" Type="http://schemas.openxmlformats.org/officeDocument/2006/relationships/image" Target="../media/image14.svg"/><Relationship Id="rId14" Type="http://schemas.openxmlformats.org/officeDocument/2006/relationships/image" Target="../media/image109.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9.png"/><Relationship Id="rId5" Type="http://schemas.openxmlformats.org/officeDocument/2006/relationships/image" Target="../media/image4.svg"/><Relationship Id="rId15" Type="http://schemas.openxmlformats.org/officeDocument/2006/relationships/image" Target="../media/image33.png"/><Relationship Id="rId10" Type="http://schemas.openxmlformats.org/officeDocument/2006/relationships/image" Target="../media/image28.jpeg"/><Relationship Id="rId19"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27.svg"/><Relationship Id="rId14" Type="http://schemas.openxmlformats.org/officeDocument/2006/relationships/image" Target="../media/image32.svg"/></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png"/><Relationship Id="rId18" Type="http://schemas.openxmlformats.org/officeDocument/2006/relationships/image" Target="../media/image49.svg"/><Relationship Id="rId3" Type="http://schemas.openxmlformats.org/officeDocument/2006/relationships/image" Target="../media/image40.sv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48.png"/><Relationship Id="rId2" Type="http://schemas.openxmlformats.org/officeDocument/2006/relationships/image" Target="../media/image39.png"/><Relationship Id="rId16"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svg"/><Relationship Id="rId15" Type="http://schemas.openxmlformats.org/officeDocument/2006/relationships/image" Target="../media/image5.png"/><Relationship Id="rId10" Type="http://schemas.openxmlformats.org/officeDocument/2006/relationships/image" Target="../media/image45.png"/><Relationship Id="rId4" Type="http://schemas.openxmlformats.org/officeDocument/2006/relationships/image" Target="../media/image3.png"/><Relationship Id="rId9" Type="http://schemas.openxmlformats.org/officeDocument/2006/relationships/image" Target="../media/image44.png"/><Relationship Id="rId1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1.svg"/><Relationship Id="rId5" Type="http://schemas.openxmlformats.org/officeDocument/2006/relationships/image" Target="../media/image3.png"/><Relationship Id="rId10" Type="http://schemas.openxmlformats.org/officeDocument/2006/relationships/image" Target="../media/image50.png"/><Relationship Id="rId4" Type="http://schemas.openxmlformats.org/officeDocument/2006/relationships/image" Target="../media/image2.svg"/><Relationship Id="rId9"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5.png"/><Relationship Id="rId5" Type="http://schemas.openxmlformats.org/officeDocument/2006/relationships/image" Target="../media/image3.png"/><Relationship Id="rId10" Type="http://schemas.openxmlformats.org/officeDocument/2006/relationships/image" Target="../media/image54.png"/><Relationship Id="rId4" Type="http://schemas.openxmlformats.org/officeDocument/2006/relationships/image" Target="../media/image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7.png"/><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2.sv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9.png"/><Relationship Id="rId5" Type="http://schemas.openxmlformats.org/officeDocument/2006/relationships/image" Target="../media/image3.png"/><Relationship Id="rId10" Type="http://schemas.openxmlformats.org/officeDocument/2006/relationships/image" Target="../media/image58.png"/><Relationship Id="rId4" Type="http://schemas.openxmlformats.org/officeDocument/2006/relationships/image" Target="../media/image2.sv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2.jpg"/><Relationship Id="rId5" Type="http://schemas.openxmlformats.org/officeDocument/2006/relationships/image" Target="../media/image4.sv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68682"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852623"/>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11953" y="877904"/>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6833" y="7638200"/>
            <a:ext cx="4085253" cy="922858"/>
          </a:xfrm>
          <a:custGeom>
            <a:avLst/>
            <a:gdLst/>
            <a:ahLst/>
            <a:cxnLst/>
            <a:rect l="l" t="t" r="r" b="b"/>
            <a:pathLst>
              <a:path w="4085253" h="922858">
                <a:moveTo>
                  <a:pt x="0" y="0"/>
                </a:moveTo>
                <a:lnTo>
                  <a:pt x="4085253" y="0"/>
                </a:lnTo>
                <a:lnTo>
                  <a:pt x="4085253" y="922858"/>
                </a:lnTo>
                <a:lnTo>
                  <a:pt x="0" y="9228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2864556" y="1888073"/>
            <a:ext cx="5358861" cy="8130126"/>
          </a:xfrm>
          <a:custGeom>
            <a:avLst/>
            <a:gdLst/>
            <a:ahLst/>
            <a:cxnLst/>
            <a:rect l="l" t="t" r="r" b="b"/>
            <a:pathLst>
              <a:path w="5358861" h="8130126">
                <a:moveTo>
                  <a:pt x="0" y="0"/>
                </a:moveTo>
                <a:lnTo>
                  <a:pt x="5358861" y="0"/>
                </a:lnTo>
                <a:lnTo>
                  <a:pt x="5358861" y="8130126"/>
                </a:lnTo>
                <a:lnTo>
                  <a:pt x="0" y="81301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0086719" y="3571835"/>
            <a:ext cx="4919077" cy="4449329"/>
          </a:xfrm>
          <a:custGeom>
            <a:avLst/>
            <a:gdLst/>
            <a:ahLst/>
            <a:cxnLst/>
            <a:rect l="l" t="t" r="r" b="b"/>
            <a:pathLst>
              <a:path w="4919077" h="4449329">
                <a:moveTo>
                  <a:pt x="0" y="0"/>
                </a:moveTo>
                <a:lnTo>
                  <a:pt x="4919077" y="0"/>
                </a:lnTo>
                <a:lnTo>
                  <a:pt x="4919077" y="4449329"/>
                </a:lnTo>
                <a:lnTo>
                  <a:pt x="0" y="44493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845544" y="1388682"/>
            <a:ext cx="2632631" cy="903746"/>
          </a:xfrm>
          <a:custGeom>
            <a:avLst/>
            <a:gdLst/>
            <a:ahLst/>
            <a:cxnLst/>
            <a:rect l="l" t="t" r="r" b="b"/>
            <a:pathLst>
              <a:path w="2632631" h="903746">
                <a:moveTo>
                  <a:pt x="0" y="0"/>
                </a:moveTo>
                <a:lnTo>
                  <a:pt x="2632631" y="0"/>
                </a:lnTo>
                <a:lnTo>
                  <a:pt x="2632631" y="903746"/>
                </a:lnTo>
                <a:lnTo>
                  <a:pt x="0" y="9037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0" name="Group 10"/>
          <p:cNvGrpSpPr/>
          <p:nvPr/>
        </p:nvGrpSpPr>
        <p:grpSpPr>
          <a:xfrm>
            <a:off x="12929139" y="3234565"/>
            <a:ext cx="4989243" cy="4989223"/>
            <a:chOff x="0" y="0"/>
            <a:chExt cx="6652324" cy="6652297"/>
          </a:xfrm>
        </p:grpSpPr>
        <p:sp>
          <p:nvSpPr>
            <p:cNvPr id="11" name="Freeform 11"/>
            <p:cNvSpPr/>
            <p:nvPr/>
          </p:nvSpPr>
          <p:spPr>
            <a:xfrm>
              <a:off x="0" y="0"/>
              <a:ext cx="6652387" cy="6652260"/>
            </a:xfrm>
            <a:custGeom>
              <a:avLst/>
              <a:gdLst/>
              <a:ahLst/>
              <a:cxnLst/>
              <a:rect l="l" t="t" r="r" b="b"/>
              <a:pathLst>
                <a:path w="6652387" h="6652260">
                  <a:moveTo>
                    <a:pt x="6652387" y="3326130"/>
                  </a:moveTo>
                  <a:cubicBezTo>
                    <a:pt x="6652387" y="5163058"/>
                    <a:pt x="5163185" y="6652260"/>
                    <a:pt x="3326257" y="6652260"/>
                  </a:cubicBezTo>
                  <a:cubicBezTo>
                    <a:pt x="1489329" y="6652260"/>
                    <a:pt x="0" y="5163058"/>
                    <a:pt x="0" y="3326130"/>
                  </a:cubicBezTo>
                  <a:cubicBezTo>
                    <a:pt x="0" y="1489202"/>
                    <a:pt x="1489202" y="0"/>
                    <a:pt x="3326130" y="0"/>
                  </a:cubicBezTo>
                  <a:cubicBezTo>
                    <a:pt x="5163058" y="0"/>
                    <a:pt x="6652260" y="1489202"/>
                    <a:pt x="6652260" y="3326130"/>
                  </a:cubicBezTo>
                  <a:close/>
                </a:path>
              </a:pathLst>
            </a:custGeom>
            <a:blipFill>
              <a:blip r:embed="rId16"/>
              <a:stretch>
                <a:fillRect t="-25000" b="-25001"/>
              </a:stretch>
            </a:blipFill>
          </p:spPr>
        </p:sp>
      </p:grpSp>
      <p:sp>
        <p:nvSpPr>
          <p:cNvPr id="12" name="Freeform 12"/>
          <p:cNvSpPr/>
          <p:nvPr/>
        </p:nvSpPr>
        <p:spPr>
          <a:xfrm>
            <a:off x="9144000" y="3089904"/>
            <a:ext cx="2304953" cy="2855108"/>
          </a:xfrm>
          <a:custGeom>
            <a:avLst/>
            <a:gdLst/>
            <a:ahLst/>
            <a:cxnLst/>
            <a:rect l="l" t="t" r="r" b="b"/>
            <a:pathLst>
              <a:path w="2304953" h="2855108">
                <a:moveTo>
                  <a:pt x="0" y="0"/>
                </a:moveTo>
                <a:lnTo>
                  <a:pt x="2304953" y="0"/>
                </a:lnTo>
                <a:lnTo>
                  <a:pt x="2304953" y="2855108"/>
                </a:lnTo>
                <a:lnTo>
                  <a:pt x="0" y="285510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3" name="TextBox 13"/>
          <p:cNvSpPr txBox="1"/>
          <p:nvPr/>
        </p:nvSpPr>
        <p:spPr>
          <a:xfrm>
            <a:off x="1845544" y="801704"/>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4" name="TextBox 14"/>
          <p:cNvSpPr txBox="1"/>
          <p:nvPr/>
        </p:nvSpPr>
        <p:spPr>
          <a:xfrm>
            <a:off x="1052990" y="9031304"/>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5" name="TextBox 15"/>
          <p:cNvSpPr txBox="1"/>
          <p:nvPr/>
        </p:nvSpPr>
        <p:spPr>
          <a:xfrm>
            <a:off x="9630988" y="801704"/>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6" name="TextBox 16"/>
          <p:cNvSpPr txBox="1"/>
          <p:nvPr/>
        </p:nvSpPr>
        <p:spPr>
          <a:xfrm>
            <a:off x="11242730" y="801704"/>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7" name="TextBox 17"/>
          <p:cNvSpPr txBox="1"/>
          <p:nvPr/>
        </p:nvSpPr>
        <p:spPr>
          <a:xfrm>
            <a:off x="13446150" y="801704"/>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8" name="TextBox 18"/>
          <p:cNvSpPr txBox="1"/>
          <p:nvPr/>
        </p:nvSpPr>
        <p:spPr>
          <a:xfrm>
            <a:off x="14868555" y="801704"/>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9" name="TextBox 19"/>
          <p:cNvSpPr txBox="1"/>
          <p:nvPr/>
        </p:nvSpPr>
        <p:spPr>
          <a:xfrm>
            <a:off x="1953655" y="9031304"/>
            <a:ext cx="520705" cy="37779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01.</a:t>
            </a:r>
          </a:p>
        </p:txBody>
      </p:sp>
      <p:sp>
        <p:nvSpPr>
          <p:cNvPr id="20" name="TextBox 20"/>
          <p:cNvSpPr txBox="1"/>
          <p:nvPr/>
        </p:nvSpPr>
        <p:spPr>
          <a:xfrm>
            <a:off x="64583" y="2733061"/>
            <a:ext cx="9063266" cy="2194300"/>
          </a:xfrm>
          <a:prstGeom prst="rect">
            <a:avLst/>
          </a:prstGeom>
        </p:spPr>
        <p:txBody>
          <a:bodyPr lIns="0" tIns="0" rIns="0" bIns="0" rtlCol="0" anchor="t">
            <a:spAutoFit/>
          </a:bodyPr>
          <a:lstStyle/>
          <a:p>
            <a:pPr algn="l">
              <a:lnSpc>
                <a:spcPts val="8204"/>
              </a:lnSpc>
            </a:pPr>
            <a:r>
              <a:rPr lang="en-US" sz="5859" b="1">
                <a:solidFill>
                  <a:srgbClr val="000000"/>
                </a:solidFill>
                <a:latin typeface="Arimo Bold"/>
                <a:ea typeface="Arimo Bold"/>
                <a:cs typeface="Arimo Bold"/>
                <a:sym typeface="Arimo Bold"/>
              </a:rPr>
              <a:t>HIGH CLOUD ANALYSIS</a:t>
            </a:r>
          </a:p>
          <a:p>
            <a:pPr algn="l">
              <a:lnSpc>
                <a:spcPts val="8204"/>
              </a:lnSpc>
            </a:pPr>
            <a:r>
              <a:rPr lang="en-US" sz="5859" b="1">
                <a:solidFill>
                  <a:srgbClr val="000000"/>
                </a:solidFill>
                <a:latin typeface="Arimo Bold"/>
                <a:ea typeface="Arimo Bold"/>
                <a:cs typeface="Arimo Bold"/>
                <a:sym typeface="Arimo Bold"/>
              </a:rPr>
              <a:t>                PROJECT</a:t>
            </a:r>
          </a:p>
        </p:txBody>
      </p:sp>
      <p:sp>
        <p:nvSpPr>
          <p:cNvPr id="21" name="TextBox 21"/>
          <p:cNvSpPr txBox="1"/>
          <p:nvPr/>
        </p:nvSpPr>
        <p:spPr>
          <a:xfrm>
            <a:off x="1953655" y="7925914"/>
            <a:ext cx="3213203" cy="396842"/>
          </a:xfrm>
          <a:prstGeom prst="rect">
            <a:avLst/>
          </a:prstGeom>
        </p:spPr>
        <p:txBody>
          <a:bodyPr lIns="0" tIns="0" rIns="0" bIns="0" rtlCol="0" anchor="t">
            <a:spAutoFit/>
          </a:bodyPr>
          <a:lstStyle/>
          <a:p>
            <a:pPr algn="ctr">
              <a:lnSpc>
                <a:spcPts val="2800"/>
              </a:lnSpc>
            </a:pPr>
            <a:r>
              <a:rPr lang="en-US" sz="2000" b="1">
                <a:solidFill>
                  <a:srgbClr val="FFFFFF"/>
                </a:solidFill>
                <a:latin typeface="Arimo Bold"/>
                <a:ea typeface="Arimo Bold"/>
                <a:cs typeface="Arimo Bold"/>
                <a:sym typeface="Arimo Bold"/>
              </a:rPr>
              <a:t>LET’S GET STARTED</a:t>
            </a:r>
          </a:p>
        </p:txBody>
      </p:sp>
      <p:sp>
        <p:nvSpPr>
          <p:cNvPr id="22" name="TextBox 22"/>
          <p:cNvSpPr txBox="1"/>
          <p:nvPr/>
        </p:nvSpPr>
        <p:spPr>
          <a:xfrm rot="-93128">
            <a:off x="2117269" y="1689651"/>
            <a:ext cx="2089179" cy="396842"/>
          </a:xfrm>
          <a:prstGeom prst="rect">
            <a:avLst/>
          </a:prstGeom>
        </p:spPr>
        <p:txBody>
          <a:bodyPr lIns="0" tIns="0" rIns="0" bIns="0" rtlCol="0" anchor="t">
            <a:spAutoFit/>
          </a:bodyPr>
          <a:lstStyle/>
          <a:p>
            <a:pPr algn="ctr">
              <a:lnSpc>
                <a:spcPts val="2800"/>
              </a:lnSpc>
            </a:pPr>
            <a:r>
              <a:rPr lang="en-US" sz="2000" b="1" dirty="0">
                <a:solidFill>
                  <a:srgbClr val="FFFFFF"/>
                </a:solidFill>
                <a:latin typeface="Arimo Bold"/>
                <a:ea typeface="Arimo Bold"/>
                <a:cs typeface="Arimo Bold"/>
                <a:sym typeface="Arimo Bold"/>
              </a:rPr>
              <a:t>World Travel</a:t>
            </a:r>
          </a:p>
        </p:txBody>
      </p:sp>
      <p:sp>
        <p:nvSpPr>
          <p:cNvPr id="23" name="TextBox 23"/>
          <p:cNvSpPr txBox="1"/>
          <p:nvPr/>
        </p:nvSpPr>
        <p:spPr>
          <a:xfrm>
            <a:off x="889888" y="5175011"/>
            <a:ext cx="6851526" cy="1802130"/>
          </a:xfrm>
          <a:prstGeom prst="rect">
            <a:avLst/>
          </a:prstGeom>
        </p:spPr>
        <p:txBody>
          <a:bodyPr lIns="0" tIns="0" rIns="0" bIns="0" rtlCol="0" anchor="t">
            <a:spAutoFit/>
          </a:bodyPr>
          <a:lstStyle/>
          <a:p>
            <a:pPr algn="l">
              <a:lnSpc>
                <a:spcPts val="4500"/>
              </a:lnSpc>
            </a:pPr>
            <a:r>
              <a:rPr lang="en-US" sz="3000">
                <a:solidFill>
                  <a:srgbClr val="000000"/>
                </a:solidFill>
                <a:latin typeface="Arial"/>
                <a:ea typeface="Arial"/>
                <a:cs typeface="Arial"/>
                <a:sym typeface="Arial"/>
              </a:rPr>
              <a:t>MODULES: EXCEL,SQL,POWER BI &amp;TABLEAU</a:t>
            </a:r>
          </a:p>
          <a:p>
            <a:pPr algn="l">
              <a:lnSpc>
                <a:spcPts val="3600"/>
              </a:lnSpc>
            </a:pPr>
            <a:endParaRPr lang="en-US" sz="3000">
              <a:solidFill>
                <a:srgbClr val="000000"/>
              </a:solidFill>
              <a:latin typeface="Arial"/>
              <a:ea typeface="Arial"/>
              <a:cs typeface="Arial"/>
              <a:sym typeface="Arial"/>
            </a:endParaRPr>
          </a:p>
        </p:txBody>
      </p:sp>
      <p:sp>
        <p:nvSpPr>
          <p:cNvPr id="24" name="TextBox 24"/>
          <p:cNvSpPr txBox="1"/>
          <p:nvPr/>
        </p:nvSpPr>
        <p:spPr>
          <a:xfrm>
            <a:off x="5702086" y="8490390"/>
            <a:ext cx="6851526" cy="1527809"/>
          </a:xfrm>
          <a:prstGeom prst="rect">
            <a:avLst/>
          </a:prstGeom>
        </p:spPr>
        <p:txBody>
          <a:bodyPr lIns="0" tIns="0" rIns="0" bIns="0" rtlCol="0" anchor="t">
            <a:spAutoFit/>
          </a:bodyPr>
          <a:lstStyle/>
          <a:p>
            <a:pPr algn="l">
              <a:lnSpc>
                <a:spcPts val="3600"/>
              </a:lnSpc>
            </a:pPr>
            <a:r>
              <a:rPr lang="en-US" sz="2400" b="1">
                <a:solidFill>
                  <a:srgbClr val="000000"/>
                </a:solidFill>
                <a:latin typeface="Arial Bold"/>
                <a:ea typeface="Arial Bold"/>
                <a:cs typeface="Arial Bold"/>
                <a:sym typeface="Arial Bold"/>
              </a:rPr>
              <a:t>Presented by</a:t>
            </a:r>
            <a:r>
              <a:rPr lang="en-US" sz="2400">
                <a:solidFill>
                  <a:srgbClr val="000000"/>
                </a:solidFill>
                <a:latin typeface="Arial"/>
                <a:ea typeface="Arial"/>
                <a:cs typeface="Arial"/>
                <a:sym typeface="Arial"/>
              </a:rPr>
              <a:t> : Mona, Aswathy S,  Jaya Prakash Reddy, Farithul Aslam,Aelugu Navya,R.Sri Ramyutha,Mohammed Farid</a:t>
            </a:r>
          </a:p>
        </p:txBody>
      </p:sp>
      <p:sp>
        <p:nvSpPr>
          <p:cNvPr id="25" name="TextBox 25"/>
          <p:cNvSpPr txBox="1"/>
          <p:nvPr/>
        </p:nvSpPr>
        <p:spPr>
          <a:xfrm>
            <a:off x="17259300" y="9163050"/>
            <a:ext cx="152400" cy="247650"/>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2990" y="146501"/>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036602" y="28816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273322"/>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179873" y="391617"/>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953655" y="205822"/>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7" name="TextBox 7"/>
          <p:cNvSpPr txBox="1"/>
          <p:nvPr/>
        </p:nvSpPr>
        <p:spPr>
          <a:xfrm>
            <a:off x="872433" y="9735138"/>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8" name="TextBox 8"/>
          <p:cNvSpPr txBox="1"/>
          <p:nvPr/>
        </p:nvSpPr>
        <p:spPr>
          <a:xfrm>
            <a:off x="9677400" y="301705"/>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9" name="TextBox 9"/>
          <p:cNvSpPr txBox="1"/>
          <p:nvPr/>
        </p:nvSpPr>
        <p:spPr>
          <a:xfrm>
            <a:off x="11230458" y="292060"/>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0" name="TextBox 10"/>
          <p:cNvSpPr txBox="1"/>
          <p:nvPr/>
        </p:nvSpPr>
        <p:spPr>
          <a:xfrm>
            <a:off x="13444532" y="353517"/>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1" name="TextBox 11"/>
          <p:cNvSpPr txBox="1"/>
          <p:nvPr/>
        </p:nvSpPr>
        <p:spPr>
          <a:xfrm>
            <a:off x="14891866" y="353517"/>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2" name="TextBox 12"/>
          <p:cNvSpPr txBox="1"/>
          <p:nvPr/>
        </p:nvSpPr>
        <p:spPr>
          <a:xfrm>
            <a:off x="1895638" y="9745453"/>
            <a:ext cx="1899445"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10.</a:t>
            </a:r>
          </a:p>
        </p:txBody>
      </p:sp>
      <p:sp>
        <p:nvSpPr>
          <p:cNvPr id="13" name="TextBox 13"/>
          <p:cNvSpPr txBox="1"/>
          <p:nvPr/>
        </p:nvSpPr>
        <p:spPr>
          <a:xfrm>
            <a:off x="17091739" y="9679987"/>
            <a:ext cx="1028700"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10</a:t>
            </a:r>
          </a:p>
        </p:txBody>
      </p:sp>
      <p:sp>
        <p:nvSpPr>
          <p:cNvPr id="14" name="Freeform 14"/>
          <p:cNvSpPr/>
          <p:nvPr/>
        </p:nvSpPr>
        <p:spPr>
          <a:xfrm>
            <a:off x="852940" y="2166668"/>
            <a:ext cx="7266016" cy="2438400"/>
          </a:xfrm>
          <a:custGeom>
            <a:avLst/>
            <a:gdLst/>
            <a:ahLst/>
            <a:cxnLst/>
            <a:rect l="l" t="t" r="r" b="b"/>
            <a:pathLst>
              <a:path w="7266016" h="2438400">
                <a:moveTo>
                  <a:pt x="0" y="0"/>
                </a:moveTo>
                <a:lnTo>
                  <a:pt x="7266016" y="0"/>
                </a:lnTo>
                <a:lnTo>
                  <a:pt x="7266016" y="2438400"/>
                </a:lnTo>
                <a:lnTo>
                  <a:pt x="0" y="2438400"/>
                </a:lnTo>
                <a:lnTo>
                  <a:pt x="0" y="0"/>
                </a:lnTo>
                <a:close/>
              </a:path>
            </a:pathLst>
          </a:custGeom>
          <a:blipFill>
            <a:blip r:embed="rId8"/>
            <a:stretch>
              <a:fillRect t="-5943" b="-5943"/>
            </a:stretch>
          </a:blipFill>
        </p:spPr>
      </p:sp>
      <p:sp>
        <p:nvSpPr>
          <p:cNvPr id="15" name="Freeform 15"/>
          <p:cNvSpPr/>
          <p:nvPr/>
        </p:nvSpPr>
        <p:spPr>
          <a:xfrm>
            <a:off x="8579994" y="2149660"/>
            <a:ext cx="8835573" cy="2781688"/>
          </a:xfrm>
          <a:custGeom>
            <a:avLst/>
            <a:gdLst/>
            <a:ahLst/>
            <a:cxnLst/>
            <a:rect l="l" t="t" r="r" b="b"/>
            <a:pathLst>
              <a:path w="8835573" h="2781688">
                <a:moveTo>
                  <a:pt x="0" y="0"/>
                </a:moveTo>
                <a:lnTo>
                  <a:pt x="8835573" y="0"/>
                </a:lnTo>
                <a:lnTo>
                  <a:pt x="8835573" y="2781688"/>
                </a:lnTo>
                <a:lnTo>
                  <a:pt x="0" y="2781688"/>
                </a:lnTo>
                <a:lnTo>
                  <a:pt x="0" y="0"/>
                </a:lnTo>
                <a:close/>
              </a:path>
            </a:pathLst>
          </a:custGeom>
          <a:blipFill>
            <a:blip r:embed="rId9"/>
            <a:stretch>
              <a:fillRect t="-51741" b="-51741"/>
            </a:stretch>
          </a:blipFill>
        </p:spPr>
      </p:sp>
      <p:sp>
        <p:nvSpPr>
          <p:cNvPr id="16" name="Freeform 16"/>
          <p:cNvSpPr/>
          <p:nvPr/>
        </p:nvSpPr>
        <p:spPr>
          <a:xfrm>
            <a:off x="738640" y="5357699"/>
            <a:ext cx="7494616" cy="3229426"/>
          </a:xfrm>
          <a:custGeom>
            <a:avLst/>
            <a:gdLst/>
            <a:ahLst/>
            <a:cxnLst/>
            <a:rect l="l" t="t" r="r" b="b"/>
            <a:pathLst>
              <a:path w="7494616" h="3229426">
                <a:moveTo>
                  <a:pt x="0" y="0"/>
                </a:moveTo>
                <a:lnTo>
                  <a:pt x="7494616" y="0"/>
                </a:lnTo>
                <a:lnTo>
                  <a:pt x="7494616" y="3229426"/>
                </a:lnTo>
                <a:lnTo>
                  <a:pt x="0" y="3229426"/>
                </a:lnTo>
                <a:lnTo>
                  <a:pt x="0" y="0"/>
                </a:lnTo>
                <a:close/>
              </a:path>
            </a:pathLst>
          </a:custGeom>
          <a:blipFill>
            <a:blip r:embed="rId10"/>
            <a:stretch>
              <a:fillRect t="-3157" b="-3157"/>
            </a:stretch>
          </a:blipFill>
        </p:spPr>
      </p:sp>
      <p:sp>
        <p:nvSpPr>
          <p:cNvPr id="17" name="Freeform 17"/>
          <p:cNvSpPr/>
          <p:nvPr/>
        </p:nvSpPr>
        <p:spPr>
          <a:xfrm>
            <a:off x="9026745" y="5701804"/>
            <a:ext cx="8835573" cy="2733009"/>
          </a:xfrm>
          <a:custGeom>
            <a:avLst/>
            <a:gdLst/>
            <a:ahLst/>
            <a:cxnLst/>
            <a:rect l="l" t="t" r="r" b="b"/>
            <a:pathLst>
              <a:path w="8835573" h="2733009">
                <a:moveTo>
                  <a:pt x="0" y="0"/>
                </a:moveTo>
                <a:lnTo>
                  <a:pt x="8835573" y="0"/>
                </a:lnTo>
                <a:lnTo>
                  <a:pt x="8835573" y="2733009"/>
                </a:lnTo>
                <a:lnTo>
                  <a:pt x="0" y="2733009"/>
                </a:lnTo>
                <a:lnTo>
                  <a:pt x="0" y="0"/>
                </a:lnTo>
                <a:close/>
              </a:path>
            </a:pathLst>
          </a:custGeom>
          <a:blipFill>
            <a:blip r:embed="rId11"/>
            <a:stretch>
              <a:fillRect t="-27251" b="-27251"/>
            </a:stretch>
          </a:blipFill>
        </p:spPr>
      </p:sp>
      <p:sp>
        <p:nvSpPr>
          <p:cNvPr id="18" name="Freeform 18"/>
          <p:cNvSpPr/>
          <p:nvPr/>
        </p:nvSpPr>
        <p:spPr>
          <a:xfrm>
            <a:off x="4544092" y="1062414"/>
            <a:ext cx="8071804" cy="859611"/>
          </a:xfrm>
          <a:custGeom>
            <a:avLst/>
            <a:gdLst/>
            <a:ahLst/>
            <a:cxnLst/>
            <a:rect l="l" t="t" r="r" b="b"/>
            <a:pathLst>
              <a:path w="8071804" h="859611">
                <a:moveTo>
                  <a:pt x="0" y="0"/>
                </a:moveTo>
                <a:lnTo>
                  <a:pt x="8071804" y="0"/>
                </a:lnTo>
                <a:lnTo>
                  <a:pt x="8071804" y="859611"/>
                </a:lnTo>
                <a:lnTo>
                  <a:pt x="0" y="859611"/>
                </a:lnTo>
                <a:lnTo>
                  <a:pt x="0" y="0"/>
                </a:lnTo>
                <a:close/>
              </a:path>
            </a:pathLst>
          </a:custGeom>
          <a:blipFill>
            <a:blip r:embed="rId12"/>
            <a:stretch>
              <a:fillRect/>
            </a:stretch>
          </a:blipFill>
        </p:spPr>
      </p:sp>
      <p:sp>
        <p:nvSpPr>
          <p:cNvPr id="19" name="TextBox 19"/>
          <p:cNvSpPr txBox="1"/>
          <p:nvPr/>
        </p:nvSpPr>
        <p:spPr>
          <a:xfrm>
            <a:off x="6334254" y="735739"/>
            <a:ext cx="6009217" cy="1059329"/>
          </a:xfrm>
          <a:prstGeom prst="rect">
            <a:avLst/>
          </a:prstGeom>
        </p:spPr>
        <p:txBody>
          <a:bodyPr wrap="square" lIns="0" tIns="0" rIns="0" bIns="0" rtlCol="0" anchor="t">
            <a:spAutoFit/>
          </a:bodyPr>
          <a:lstStyle/>
          <a:p>
            <a:pPr algn="l">
              <a:lnSpc>
                <a:spcPts val="9755"/>
              </a:lnSpc>
            </a:pPr>
            <a:r>
              <a:rPr lang="en-US" sz="4000" b="1" dirty="0">
                <a:solidFill>
                  <a:srgbClr val="000000"/>
                </a:solidFill>
                <a:latin typeface="Arimo Bold"/>
                <a:ea typeface="Arimo Bold"/>
                <a:cs typeface="Arimo Bold"/>
                <a:sym typeface="Arimo Bold"/>
              </a:rPr>
              <a:t>SQL Query for KPI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2990" y="146501"/>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036602" y="28816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273322"/>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179873" y="391617"/>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052990" y="8064447"/>
            <a:ext cx="15758962" cy="1634753"/>
            <a:chOff x="0" y="0"/>
            <a:chExt cx="21011949" cy="2179671"/>
          </a:xfrm>
        </p:grpSpPr>
        <p:sp>
          <p:nvSpPr>
            <p:cNvPr id="7" name="Freeform 7"/>
            <p:cNvSpPr/>
            <p:nvPr/>
          </p:nvSpPr>
          <p:spPr>
            <a:xfrm>
              <a:off x="0" y="0"/>
              <a:ext cx="21011896" cy="2179701"/>
            </a:xfrm>
            <a:custGeom>
              <a:avLst/>
              <a:gdLst/>
              <a:ahLst/>
              <a:cxnLst/>
              <a:rect l="l" t="t" r="r" b="b"/>
              <a:pathLst>
                <a:path w="21011896" h="2179701">
                  <a:moveTo>
                    <a:pt x="0" y="0"/>
                  </a:moveTo>
                  <a:lnTo>
                    <a:pt x="21011896" y="0"/>
                  </a:lnTo>
                  <a:lnTo>
                    <a:pt x="21011896" y="2179701"/>
                  </a:lnTo>
                  <a:lnTo>
                    <a:pt x="0" y="2179701"/>
                  </a:lnTo>
                  <a:lnTo>
                    <a:pt x="0" y="0"/>
                  </a:lnTo>
                  <a:close/>
                </a:path>
              </a:pathLst>
            </a:custGeom>
            <a:blipFill>
              <a:blip r:embed="rId8"/>
              <a:stretch>
                <a:fillRect t="-304634" b="-304633"/>
              </a:stretch>
            </a:blipFill>
          </p:spPr>
        </p:sp>
        <p:sp>
          <p:nvSpPr>
            <p:cNvPr id="8" name="TextBox 8"/>
            <p:cNvSpPr txBox="1"/>
            <p:nvPr/>
          </p:nvSpPr>
          <p:spPr>
            <a:xfrm>
              <a:off x="0" y="-19050"/>
              <a:ext cx="21011949" cy="2198721"/>
            </a:xfrm>
            <a:prstGeom prst="rect">
              <a:avLst/>
            </a:prstGeom>
          </p:spPr>
          <p:txBody>
            <a:bodyPr lIns="50800" tIns="50800" rIns="50800" bIns="50800" rtlCol="0" anchor="t"/>
            <a:lstStyle/>
            <a:p>
              <a:pPr algn="l">
                <a:lnSpc>
                  <a:spcPts val="2160"/>
                </a:lnSpc>
              </a:pPr>
              <a:endParaRPr/>
            </a:p>
            <a:p>
              <a:pPr algn="l">
                <a:lnSpc>
                  <a:spcPts val="2160"/>
                </a:lnSpc>
              </a:pPr>
              <a:r>
                <a:rPr lang="en-US" sz="1800" b="1">
                  <a:solidFill>
                    <a:srgbClr val="000000"/>
                  </a:solidFill>
                  <a:latin typeface="Arimo Bold"/>
                  <a:ea typeface="Arimo Bold"/>
                  <a:cs typeface="Arimo Bold"/>
                  <a:sym typeface="Arimo Bold"/>
                </a:rPr>
                <a:t>This Query helps us calculates the total passengers transported, flights performed, and distance covered per airline, route, or category over a specified time period (e.g., the last quarter). It aggregates data from flight operations, grouping by airline, route, or distance category (such as short-haul, medium-haul, or long-haul), and provides insights into the performance of airlines and routes.</a:t>
              </a:r>
              <a:r>
                <a:rPr lang="en-US" sz="1800">
                  <a:solidFill>
                    <a:srgbClr val="000000"/>
                  </a:solidFill>
                  <a:latin typeface="Arimo"/>
                  <a:ea typeface="Arimo"/>
                  <a:cs typeface="Arimo"/>
                  <a:sym typeface="Arimo"/>
                </a:rPr>
                <a:t> </a:t>
              </a:r>
              <a:r>
                <a:rPr lang="en-US" sz="1800" b="1">
                  <a:solidFill>
                    <a:srgbClr val="000000"/>
                  </a:solidFill>
                  <a:latin typeface="Arimo Bold"/>
                  <a:ea typeface="Arimo Bold"/>
                  <a:cs typeface="Arimo Bold"/>
                  <a:sym typeface="Arimo Bold"/>
                </a:rPr>
                <a:t>This helps evaluate operational efficiency, passenger trends, and market demand across the airline network.</a:t>
              </a:r>
            </a:p>
          </p:txBody>
        </p:sp>
      </p:grpSp>
      <p:sp>
        <p:nvSpPr>
          <p:cNvPr id="9" name="TextBox 9"/>
          <p:cNvSpPr txBox="1"/>
          <p:nvPr/>
        </p:nvSpPr>
        <p:spPr>
          <a:xfrm>
            <a:off x="1953655" y="205822"/>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0" name="TextBox 10"/>
          <p:cNvSpPr txBox="1"/>
          <p:nvPr/>
        </p:nvSpPr>
        <p:spPr>
          <a:xfrm>
            <a:off x="872433" y="9735138"/>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1" name="TextBox 11"/>
          <p:cNvSpPr txBox="1"/>
          <p:nvPr/>
        </p:nvSpPr>
        <p:spPr>
          <a:xfrm>
            <a:off x="9677400" y="301705"/>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2" name="TextBox 12"/>
          <p:cNvSpPr txBox="1"/>
          <p:nvPr/>
        </p:nvSpPr>
        <p:spPr>
          <a:xfrm>
            <a:off x="11230458" y="292060"/>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3" name="TextBox 13"/>
          <p:cNvSpPr txBox="1"/>
          <p:nvPr/>
        </p:nvSpPr>
        <p:spPr>
          <a:xfrm>
            <a:off x="13469082" y="353517"/>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4" name="TextBox 14"/>
          <p:cNvSpPr txBox="1"/>
          <p:nvPr/>
        </p:nvSpPr>
        <p:spPr>
          <a:xfrm>
            <a:off x="14891866" y="353517"/>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5" name="TextBox 15"/>
          <p:cNvSpPr txBox="1"/>
          <p:nvPr/>
        </p:nvSpPr>
        <p:spPr>
          <a:xfrm>
            <a:off x="1895638" y="9745453"/>
            <a:ext cx="1899445"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11</a:t>
            </a:r>
          </a:p>
        </p:txBody>
      </p:sp>
      <p:sp>
        <p:nvSpPr>
          <p:cNvPr id="16" name="TextBox 16"/>
          <p:cNvSpPr txBox="1"/>
          <p:nvPr/>
        </p:nvSpPr>
        <p:spPr>
          <a:xfrm>
            <a:off x="17091739" y="9679987"/>
            <a:ext cx="1028700"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11</a:t>
            </a:r>
          </a:p>
        </p:txBody>
      </p:sp>
      <p:sp>
        <p:nvSpPr>
          <p:cNvPr id="17" name="Freeform 17"/>
          <p:cNvSpPr/>
          <p:nvPr/>
        </p:nvSpPr>
        <p:spPr>
          <a:xfrm>
            <a:off x="1347056" y="2222553"/>
            <a:ext cx="6068272" cy="3057952"/>
          </a:xfrm>
          <a:custGeom>
            <a:avLst/>
            <a:gdLst/>
            <a:ahLst/>
            <a:cxnLst/>
            <a:rect l="l" t="t" r="r" b="b"/>
            <a:pathLst>
              <a:path w="6068272" h="3057952">
                <a:moveTo>
                  <a:pt x="0" y="0"/>
                </a:moveTo>
                <a:lnTo>
                  <a:pt x="6068272" y="0"/>
                </a:lnTo>
                <a:lnTo>
                  <a:pt x="6068272" y="3057952"/>
                </a:lnTo>
                <a:lnTo>
                  <a:pt x="0" y="3057952"/>
                </a:lnTo>
                <a:lnTo>
                  <a:pt x="0" y="0"/>
                </a:lnTo>
                <a:close/>
              </a:path>
            </a:pathLst>
          </a:custGeom>
          <a:blipFill>
            <a:blip r:embed="rId9"/>
            <a:stretch>
              <a:fillRect/>
            </a:stretch>
          </a:blipFill>
        </p:spPr>
      </p:sp>
      <p:sp>
        <p:nvSpPr>
          <p:cNvPr id="18" name="Freeform 18"/>
          <p:cNvSpPr/>
          <p:nvPr/>
        </p:nvSpPr>
        <p:spPr>
          <a:xfrm>
            <a:off x="3276600" y="5351079"/>
            <a:ext cx="10167932" cy="2591971"/>
          </a:xfrm>
          <a:custGeom>
            <a:avLst/>
            <a:gdLst/>
            <a:ahLst/>
            <a:cxnLst/>
            <a:rect l="l" t="t" r="r" b="b"/>
            <a:pathLst>
              <a:path w="10167932" h="2591971">
                <a:moveTo>
                  <a:pt x="0" y="0"/>
                </a:moveTo>
                <a:lnTo>
                  <a:pt x="10167932" y="0"/>
                </a:lnTo>
                <a:lnTo>
                  <a:pt x="10167932" y="2591971"/>
                </a:lnTo>
                <a:lnTo>
                  <a:pt x="0" y="2591971"/>
                </a:lnTo>
                <a:lnTo>
                  <a:pt x="0" y="0"/>
                </a:lnTo>
                <a:close/>
              </a:path>
            </a:pathLst>
          </a:custGeom>
          <a:blipFill>
            <a:blip r:embed="rId10"/>
            <a:stretch>
              <a:fillRect t="-45766" b="-45766"/>
            </a:stretch>
          </a:blipFill>
        </p:spPr>
      </p:sp>
      <p:sp>
        <p:nvSpPr>
          <p:cNvPr id="19" name="Freeform 19"/>
          <p:cNvSpPr/>
          <p:nvPr/>
        </p:nvSpPr>
        <p:spPr>
          <a:xfrm>
            <a:off x="9167037" y="2143436"/>
            <a:ext cx="6220693" cy="3123290"/>
          </a:xfrm>
          <a:custGeom>
            <a:avLst/>
            <a:gdLst/>
            <a:ahLst/>
            <a:cxnLst/>
            <a:rect l="l" t="t" r="r" b="b"/>
            <a:pathLst>
              <a:path w="6220693" h="3123290">
                <a:moveTo>
                  <a:pt x="0" y="0"/>
                </a:moveTo>
                <a:lnTo>
                  <a:pt x="6220693" y="0"/>
                </a:lnTo>
                <a:lnTo>
                  <a:pt x="6220693" y="3123290"/>
                </a:lnTo>
                <a:lnTo>
                  <a:pt x="0" y="3123290"/>
                </a:lnTo>
                <a:lnTo>
                  <a:pt x="0" y="0"/>
                </a:lnTo>
                <a:close/>
              </a:path>
            </a:pathLst>
          </a:custGeom>
          <a:blipFill>
            <a:blip r:embed="rId11"/>
            <a:stretch>
              <a:fillRect t="-18627" b="-18627"/>
            </a:stretch>
          </a:blipFill>
        </p:spPr>
      </p:sp>
      <p:sp>
        <p:nvSpPr>
          <p:cNvPr id="20" name="Freeform 20"/>
          <p:cNvSpPr/>
          <p:nvPr/>
        </p:nvSpPr>
        <p:spPr>
          <a:xfrm>
            <a:off x="15151752" y="1040501"/>
            <a:ext cx="2578832" cy="883997"/>
          </a:xfrm>
          <a:custGeom>
            <a:avLst/>
            <a:gdLst/>
            <a:ahLst/>
            <a:cxnLst/>
            <a:rect l="l" t="t" r="r" b="b"/>
            <a:pathLst>
              <a:path w="2578832" h="883997">
                <a:moveTo>
                  <a:pt x="0" y="0"/>
                </a:moveTo>
                <a:lnTo>
                  <a:pt x="2578832" y="0"/>
                </a:lnTo>
                <a:lnTo>
                  <a:pt x="2578832" y="883997"/>
                </a:lnTo>
                <a:lnTo>
                  <a:pt x="0" y="883997"/>
                </a:lnTo>
                <a:lnTo>
                  <a:pt x="0" y="0"/>
                </a:lnTo>
                <a:close/>
              </a:path>
            </a:pathLst>
          </a:custGeom>
          <a:blipFill>
            <a:blip r:embed="rId12"/>
            <a:stretch>
              <a:fillRect/>
            </a:stretch>
          </a:blipFill>
        </p:spPr>
      </p:sp>
      <p:sp>
        <p:nvSpPr>
          <p:cNvPr id="21" name="Freeform 21"/>
          <p:cNvSpPr/>
          <p:nvPr/>
        </p:nvSpPr>
        <p:spPr>
          <a:xfrm>
            <a:off x="4381192" y="791249"/>
            <a:ext cx="8077900" cy="859611"/>
          </a:xfrm>
          <a:custGeom>
            <a:avLst/>
            <a:gdLst/>
            <a:ahLst/>
            <a:cxnLst/>
            <a:rect l="l" t="t" r="r" b="b"/>
            <a:pathLst>
              <a:path w="8077900" h="859611">
                <a:moveTo>
                  <a:pt x="0" y="0"/>
                </a:moveTo>
                <a:lnTo>
                  <a:pt x="8077900" y="0"/>
                </a:lnTo>
                <a:lnTo>
                  <a:pt x="8077900" y="859611"/>
                </a:lnTo>
                <a:lnTo>
                  <a:pt x="0" y="859611"/>
                </a:lnTo>
                <a:lnTo>
                  <a:pt x="0" y="0"/>
                </a:lnTo>
                <a:close/>
              </a:path>
            </a:pathLst>
          </a:custGeom>
          <a:blipFill>
            <a:blip r:embed="rId13"/>
            <a:stretch>
              <a:fillRect/>
            </a:stretch>
          </a:blipFill>
        </p:spPr>
      </p:sp>
      <p:sp>
        <p:nvSpPr>
          <p:cNvPr id="22" name="TextBox 22"/>
          <p:cNvSpPr txBox="1"/>
          <p:nvPr/>
        </p:nvSpPr>
        <p:spPr>
          <a:xfrm>
            <a:off x="6172853" y="501995"/>
            <a:ext cx="5323417" cy="1059329"/>
          </a:xfrm>
          <a:prstGeom prst="rect">
            <a:avLst/>
          </a:prstGeom>
        </p:spPr>
        <p:txBody>
          <a:bodyPr wrap="square" lIns="0" tIns="0" rIns="0" bIns="0" rtlCol="0" anchor="t">
            <a:spAutoFit/>
          </a:bodyPr>
          <a:lstStyle/>
          <a:p>
            <a:pPr algn="l">
              <a:lnSpc>
                <a:spcPts val="9755"/>
              </a:lnSpc>
            </a:pPr>
            <a:r>
              <a:rPr lang="en-US" sz="4000" b="1" dirty="0">
                <a:solidFill>
                  <a:srgbClr val="000000"/>
                </a:solidFill>
                <a:latin typeface="Arimo Bold"/>
                <a:ea typeface="Arimo Bold"/>
                <a:cs typeface="Arimo Bold"/>
                <a:sym typeface="Arimo Bold"/>
              </a:rPr>
              <a:t>SQL Query for KPI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2990" y="146501"/>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036602" y="28816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273322"/>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179873" y="391617"/>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726231" y="8421480"/>
            <a:ext cx="16365507" cy="1277720"/>
            <a:chOff x="0" y="0"/>
            <a:chExt cx="21011949" cy="1703627"/>
          </a:xfrm>
        </p:grpSpPr>
        <p:sp>
          <p:nvSpPr>
            <p:cNvPr id="7" name="Freeform 7"/>
            <p:cNvSpPr/>
            <p:nvPr/>
          </p:nvSpPr>
          <p:spPr>
            <a:xfrm>
              <a:off x="0" y="0"/>
              <a:ext cx="21011896" cy="1703578"/>
            </a:xfrm>
            <a:custGeom>
              <a:avLst/>
              <a:gdLst/>
              <a:ahLst/>
              <a:cxnLst/>
              <a:rect l="l" t="t" r="r" b="b"/>
              <a:pathLst>
                <a:path w="21011896" h="1703578">
                  <a:moveTo>
                    <a:pt x="0" y="0"/>
                  </a:moveTo>
                  <a:lnTo>
                    <a:pt x="21011896" y="0"/>
                  </a:lnTo>
                  <a:lnTo>
                    <a:pt x="21011896" y="1703578"/>
                  </a:lnTo>
                  <a:lnTo>
                    <a:pt x="0" y="1703578"/>
                  </a:lnTo>
                  <a:lnTo>
                    <a:pt x="0" y="0"/>
                  </a:lnTo>
                  <a:close/>
                </a:path>
              </a:pathLst>
            </a:custGeom>
            <a:blipFill>
              <a:blip r:embed="rId8"/>
              <a:stretch>
                <a:fillRect t="-403747" b="-403749"/>
              </a:stretch>
            </a:blipFill>
          </p:spPr>
        </p:sp>
        <p:sp>
          <p:nvSpPr>
            <p:cNvPr id="8" name="TextBox 8"/>
            <p:cNvSpPr txBox="1"/>
            <p:nvPr/>
          </p:nvSpPr>
          <p:spPr>
            <a:xfrm>
              <a:off x="0" y="-19050"/>
              <a:ext cx="21011949" cy="1722677"/>
            </a:xfrm>
            <a:prstGeom prst="rect">
              <a:avLst/>
            </a:prstGeom>
          </p:spPr>
          <p:txBody>
            <a:bodyPr lIns="50800" tIns="50800" rIns="50800" bIns="50800" rtlCol="0" anchor="t"/>
            <a:lstStyle/>
            <a:p>
              <a:pPr algn="l">
                <a:lnSpc>
                  <a:spcPts val="1920"/>
                </a:lnSpc>
              </a:pPr>
              <a:endParaRPr dirty="0"/>
            </a:p>
            <a:p>
              <a:pPr algn="l">
                <a:lnSpc>
                  <a:spcPts val="1920"/>
                </a:lnSpc>
              </a:pPr>
              <a:r>
                <a:rPr lang="en-US" sz="1600" b="1" dirty="0">
                  <a:solidFill>
                    <a:srgbClr val="000000"/>
                  </a:solidFill>
                  <a:latin typeface="Arimo Bold"/>
                  <a:ea typeface="Arimo Bold"/>
                  <a:cs typeface="Arimo Bold"/>
                  <a:sym typeface="Arimo Bold"/>
                </a:rPr>
                <a:t>An Excel dashboard for airline operations consolidates key metrics such as total passengers transported, load factors, flight performance, and route efficiency into a single, intuitive visual interface. Using Pivot Tables, formulas, and charts, this dashboard allows users to analyze passenger trends, route performance, fleet utilization, and operational efficiency, enabling informed decision-making and strategic optimization.</a:t>
              </a:r>
            </a:p>
            <a:p>
              <a:pPr algn="l">
                <a:lnSpc>
                  <a:spcPts val="1920"/>
                </a:lnSpc>
              </a:pPr>
              <a:endParaRPr lang="en-US" sz="1600" b="1" dirty="0">
                <a:solidFill>
                  <a:srgbClr val="000000"/>
                </a:solidFill>
                <a:latin typeface="Arimo Bold"/>
                <a:ea typeface="Arimo Bold"/>
                <a:cs typeface="Arimo Bold"/>
                <a:sym typeface="Arimo Bold"/>
              </a:endParaRPr>
            </a:p>
          </p:txBody>
        </p:sp>
      </p:grpSp>
      <p:sp>
        <p:nvSpPr>
          <p:cNvPr id="9" name="TextBox 9"/>
          <p:cNvSpPr txBox="1"/>
          <p:nvPr/>
        </p:nvSpPr>
        <p:spPr>
          <a:xfrm>
            <a:off x="1953655" y="205822"/>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0" name="TextBox 10"/>
          <p:cNvSpPr txBox="1"/>
          <p:nvPr/>
        </p:nvSpPr>
        <p:spPr>
          <a:xfrm>
            <a:off x="872433" y="9735138"/>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1" name="TextBox 11"/>
          <p:cNvSpPr txBox="1"/>
          <p:nvPr/>
        </p:nvSpPr>
        <p:spPr>
          <a:xfrm>
            <a:off x="9677400" y="301705"/>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2" name="TextBox 12"/>
          <p:cNvSpPr txBox="1"/>
          <p:nvPr/>
        </p:nvSpPr>
        <p:spPr>
          <a:xfrm>
            <a:off x="11230458" y="292060"/>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3" name="TextBox 13"/>
          <p:cNvSpPr txBox="1"/>
          <p:nvPr/>
        </p:nvSpPr>
        <p:spPr>
          <a:xfrm>
            <a:off x="13444532" y="353517"/>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4" name="TextBox 14"/>
          <p:cNvSpPr txBox="1"/>
          <p:nvPr/>
        </p:nvSpPr>
        <p:spPr>
          <a:xfrm>
            <a:off x="14891866" y="353517"/>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5" name="TextBox 15"/>
          <p:cNvSpPr txBox="1"/>
          <p:nvPr/>
        </p:nvSpPr>
        <p:spPr>
          <a:xfrm>
            <a:off x="1895638" y="9745453"/>
            <a:ext cx="1899445"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12</a:t>
            </a:r>
          </a:p>
        </p:txBody>
      </p:sp>
      <p:sp>
        <p:nvSpPr>
          <p:cNvPr id="16" name="TextBox 16"/>
          <p:cNvSpPr txBox="1"/>
          <p:nvPr/>
        </p:nvSpPr>
        <p:spPr>
          <a:xfrm>
            <a:off x="17091739" y="9679987"/>
            <a:ext cx="1028700"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12</a:t>
            </a:r>
          </a:p>
        </p:txBody>
      </p:sp>
      <p:grpSp>
        <p:nvGrpSpPr>
          <p:cNvPr id="17" name="Group 17"/>
          <p:cNvGrpSpPr/>
          <p:nvPr/>
        </p:nvGrpSpPr>
        <p:grpSpPr>
          <a:xfrm>
            <a:off x="3872778" y="1036946"/>
            <a:ext cx="8620439" cy="723257"/>
            <a:chOff x="0" y="0"/>
            <a:chExt cx="11493919" cy="964342"/>
          </a:xfrm>
        </p:grpSpPr>
        <p:sp>
          <p:nvSpPr>
            <p:cNvPr id="18" name="Freeform 18"/>
            <p:cNvSpPr/>
            <p:nvPr/>
          </p:nvSpPr>
          <p:spPr>
            <a:xfrm>
              <a:off x="0" y="0"/>
              <a:ext cx="11493881" cy="964311"/>
            </a:xfrm>
            <a:custGeom>
              <a:avLst/>
              <a:gdLst/>
              <a:ahLst/>
              <a:cxnLst/>
              <a:rect l="l" t="t" r="r" b="b"/>
              <a:pathLst>
                <a:path w="11493881" h="964311">
                  <a:moveTo>
                    <a:pt x="11493881" y="0"/>
                  </a:moveTo>
                  <a:lnTo>
                    <a:pt x="0" y="0"/>
                  </a:lnTo>
                  <a:lnTo>
                    <a:pt x="469900" y="482219"/>
                  </a:lnTo>
                  <a:lnTo>
                    <a:pt x="0" y="964311"/>
                  </a:lnTo>
                  <a:lnTo>
                    <a:pt x="11493881" y="964311"/>
                  </a:lnTo>
                  <a:lnTo>
                    <a:pt x="11023981" y="482092"/>
                  </a:lnTo>
                  <a:lnTo>
                    <a:pt x="11493881" y="0"/>
                  </a:lnTo>
                  <a:close/>
                </a:path>
              </a:pathLst>
            </a:custGeom>
            <a:solidFill>
              <a:srgbClr val="01C892"/>
            </a:solidFill>
          </p:spPr>
        </p:sp>
        <p:sp>
          <p:nvSpPr>
            <p:cNvPr id="19" name="TextBox 19"/>
            <p:cNvSpPr txBox="1"/>
            <p:nvPr/>
          </p:nvSpPr>
          <p:spPr>
            <a:xfrm>
              <a:off x="0" y="-19050"/>
              <a:ext cx="11493919" cy="983392"/>
            </a:xfrm>
            <a:prstGeom prst="rect">
              <a:avLst/>
            </a:prstGeom>
          </p:spPr>
          <p:txBody>
            <a:bodyPr lIns="50800" tIns="50800" rIns="50800" bIns="50800" rtlCol="0" anchor="t"/>
            <a:lstStyle/>
            <a:p>
              <a:pPr algn="l">
                <a:lnSpc>
                  <a:spcPts val="4800"/>
                </a:lnSpc>
              </a:pPr>
              <a:r>
                <a:rPr lang="en-US" sz="4000" b="1">
                  <a:solidFill>
                    <a:srgbClr val="000000"/>
                  </a:solidFill>
                  <a:latin typeface="Arimo Bold"/>
                  <a:ea typeface="Arimo Bold"/>
                  <a:cs typeface="Arimo Bold"/>
                  <a:sym typeface="Arimo Bold"/>
                </a:rPr>
                <a:t>                Excel Dashboard</a:t>
              </a:r>
            </a:p>
          </p:txBody>
        </p:sp>
      </p:grpSp>
      <p:pic>
        <p:nvPicPr>
          <p:cNvPr id="22" name="Picture 21">
            <a:extLst>
              <a:ext uri="{FF2B5EF4-FFF2-40B4-BE49-F238E27FC236}">
                <a16:creationId xmlns:a16="http://schemas.microsoft.com/office/drawing/2014/main" id="{69E2BDA6-969D-4DFC-AAD3-EB0F115FB5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231" y="2113009"/>
            <a:ext cx="16453642" cy="614316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2990" y="146501"/>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036602" y="28816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273322"/>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179873" y="391617"/>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953655" y="205822"/>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7" name="TextBox 7"/>
          <p:cNvSpPr txBox="1"/>
          <p:nvPr/>
        </p:nvSpPr>
        <p:spPr>
          <a:xfrm>
            <a:off x="872433" y="9735138"/>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8" name="TextBox 8"/>
          <p:cNvSpPr txBox="1"/>
          <p:nvPr/>
        </p:nvSpPr>
        <p:spPr>
          <a:xfrm>
            <a:off x="9677400" y="301705"/>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9" name="TextBox 9"/>
          <p:cNvSpPr txBox="1"/>
          <p:nvPr/>
        </p:nvSpPr>
        <p:spPr>
          <a:xfrm>
            <a:off x="11230458" y="292060"/>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0" name="TextBox 10"/>
          <p:cNvSpPr txBox="1"/>
          <p:nvPr/>
        </p:nvSpPr>
        <p:spPr>
          <a:xfrm>
            <a:off x="13444532" y="353517"/>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1" name="TextBox 11"/>
          <p:cNvSpPr txBox="1"/>
          <p:nvPr/>
        </p:nvSpPr>
        <p:spPr>
          <a:xfrm>
            <a:off x="14891866" y="353517"/>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2" name="TextBox 12"/>
          <p:cNvSpPr txBox="1"/>
          <p:nvPr/>
        </p:nvSpPr>
        <p:spPr>
          <a:xfrm>
            <a:off x="1895638" y="9745453"/>
            <a:ext cx="1899445"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13</a:t>
            </a:r>
          </a:p>
        </p:txBody>
      </p:sp>
      <p:sp>
        <p:nvSpPr>
          <p:cNvPr id="13" name="TextBox 13"/>
          <p:cNvSpPr txBox="1"/>
          <p:nvPr/>
        </p:nvSpPr>
        <p:spPr>
          <a:xfrm>
            <a:off x="17091739" y="9679987"/>
            <a:ext cx="1028700"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13</a:t>
            </a:r>
          </a:p>
        </p:txBody>
      </p:sp>
      <p:grpSp>
        <p:nvGrpSpPr>
          <p:cNvPr id="16" name="Group 16"/>
          <p:cNvGrpSpPr/>
          <p:nvPr/>
        </p:nvGrpSpPr>
        <p:grpSpPr>
          <a:xfrm>
            <a:off x="3795083" y="1021972"/>
            <a:ext cx="8620439" cy="723257"/>
            <a:chOff x="0" y="0"/>
            <a:chExt cx="11493919" cy="964343"/>
          </a:xfrm>
        </p:grpSpPr>
        <p:sp>
          <p:nvSpPr>
            <p:cNvPr id="17" name="Freeform 17"/>
            <p:cNvSpPr/>
            <p:nvPr/>
          </p:nvSpPr>
          <p:spPr>
            <a:xfrm>
              <a:off x="0" y="0"/>
              <a:ext cx="11493881" cy="964311"/>
            </a:xfrm>
            <a:custGeom>
              <a:avLst/>
              <a:gdLst/>
              <a:ahLst/>
              <a:cxnLst/>
              <a:rect l="l" t="t" r="r" b="b"/>
              <a:pathLst>
                <a:path w="11493881" h="964311">
                  <a:moveTo>
                    <a:pt x="11493881" y="0"/>
                  </a:moveTo>
                  <a:lnTo>
                    <a:pt x="0" y="0"/>
                  </a:lnTo>
                  <a:lnTo>
                    <a:pt x="469900" y="482219"/>
                  </a:lnTo>
                  <a:lnTo>
                    <a:pt x="0" y="964311"/>
                  </a:lnTo>
                  <a:lnTo>
                    <a:pt x="11493881" y="964311"/>
                  </a:lnTo>
                  <a:lnTo>
                    <a:pt x="11023981" y="482092"/>
                  </a:lnTo>
                  <a:lnTo>
                    <a:pt x="11493881" y="0"/>
                  </a:lnTo>
                  <a:close/>
                </a:path>
              </a:pathLst>
            </a:custGeom>
            <a:solidFill>
              <a:srgbClr val="01C892"/>
            </a:solidFill>
          </p:spPr>
        </p:sp>
        <p:sp>
          <p:nvSpPr>
            <p:cNvPr id="18" name="TextBox 18"/>
            <p:cNvSpPr txBox="1"/>
            <p:nvPr/>
          </p:nvSpPr>
          <p:spPr>
            <a:xfrm>
              <a:off x="0" y="-19050"/>
              <a:ext cx="11493919" cy="983393"/>
            </a:xfrm>
            <a:prstGeom prst="rect">
              <a:avLst/>
            </a:prstGeom>
          </p:spPr>
          <p:txBody>
            <a:bodyPr lIns="50800" tIns="50800" rIns="50800" bIns="50800" rtlCol="0" anchor="t"/>
            <a:lstStyle/>
            <a:p>
              <a:pPr algn="l">
                <a:lnSpc>
                  <a:spcPts val="4800"/>
                </a:lnSpc>
              </a:pPr>
              <a:r>
                <a:rPr lang="en-US" sz="4000" b="1">
                  <a:solidFill>
                    <a:srgbClr val="000000"/>
                  </a:solidFill>
                  <a:latin typeface="Arimo Bold"/>
                  <a:ea typeface="Arimo Bold"/>
                  <a:cs typeface="Arimo Bold"/>
                  <a:sym typeface="Arimo Bold"/>
                </a:rPr>
                <a:t>                Power BI Dashboard</a:t>
              </a:r>
            </a:p>
          </p:txBody>
        </p:sp>
      </p:grpSp>
      <p:pic>
        <p:nvPicPr>
          <p:cNvPr id="20" name="Picture 19">
            <a:extLst>
              <a:ext uri="{FF2B5EF4-FFF2-40B4-BE49-F238E27FC236}">
                <a16:creationId xmlns:a16="http://schemas.microsoft.com/office/drawing/2014/main" id="{1CE3ADEA-0BA9-4918-AD23-FE6D734D8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238" y="2291988"/>
            <a:ext cx="8620411" cy="6260838"/>
          </a:xfrm>
          <a:prstGeom prst="rect">
            <a:avLst/>
          </a:prstGeom>
          <a:ln>
            <a:solidFill>
              <a:schemeClr val="tx1"/>
            </a:solid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1853F297-9F1D-464C-8EF0-A726449F02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8051" y="2291988"/>
            <a:ext cx="8620411" cy="6260838"/>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2990" y="146501"/>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036602" y="28816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273322"/>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179873" y="391617"/>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696847" y="8615526"/>
            <a:ext cx="15758962" cy="1126700"/>
            <a:chOff x="0" y="0"/>
            <a:chExt cx="21011949" cy="1502267"/>
          </a:xfrm>
        </p:grpSpPr>
        <p:sp>
          <p:nvSpPr>
            <p:cNvPr id="7" name="Freeform 7"/>
            <p:cNvSpPr/>
            <p:nvPr/>
          </p:nvSpPr>
          <p:spPr>
            <a:xfrm>
              <a:off x="0" y="0"/>
              <a:ext cx="21011896" cy="1502283"/>
            </a:xfrm>
            <a:custGeom>
              <a:avLst/>
              <a:gdLst/>
              <a:ahLst/>
              <a:cxnLst/>
              <a:rect l="l" t="t" r="r" b="b"/>
              <a:pathLst>
                <a:path w="21011896" h="1502283">
                  <a:moveTo>
                    <a:pt x="0" y="0"/>
                  </a:moveTo>
                  <a:lnTo>
                    <a:pt x="21011896" y="0"/>
                  </a:lnTo>
                  <a:lnTo>
                    <a:pt x="21011896" y="1502283"/>
                  </a:lnTo>
                  <a:lnTo>
                    <a:pt x="0" y="1502283"/>
                  </a:lnTo>
                  <a:lnTo>
                    <a:pt x="0" y="0"/>
                  </a:lnTo>
                  <a:close/>
                </a:path>
              </a:pathLst>
            </a:custGeom>
            <a:blipFill>
              <a:blip r:embed="rId8"/>
              <a:stretch>
                <a:fillRect t="-464548" b="-464546"/>
              </a:stretch>
            </a:blipFill>
          </p:spPr>
        </p:sp>
        <p:sp>
          <p:nvSpPr>
            <p:cNvPr id="8" name="TextBox 8"/>
            <p:cNvSpPr txBox="1"/>
            <p:nvPr/>
          </p:nvSpPr>
          <p:spPr>
            <a:xfrm>
              <a:off x="0" y="-19050"/>
              <a:ext cx="21011949" cy="1521317"/>
            </a:xfrm>
            <a:prstGeom prst="rect">
              <a:avLst/>
            </a:prstGeom>
          </p:spPr>
          <p:txBody>
            <a:bodyPr lIns="50800" tIns="50800" rIns="50800" bIns="50800" rtlCol="0" anchor="t"/>
            <a:lstStyle/>
            <a:p>
              <a:pPr algn="l">
                <a:lnSpc>
                  <a:spcPts val="2160"/>
                </a:lnSpc>
              </a:pPr>
              <a:r>
                <a:rPr lang="en-US" sz="1800" dirty="0">
                  <a:solidFill>
                    <a:srgbClr val="000000"/>
                  </a:solidFill>
                  <a:latin typeface="Arimo"/>
                  <a:ea typeface="Arimo"/>
                  <a:cs typeface="Arimo"/>
                  <a:sym typeface="Arimo"/>
                </a:rPr>
                <a:t>    </a:t>
              </a:r>
              <a:r>
                <a:rPr lang="en-US" sz="1800" b="1" dirty="0">
                  <a:solidFill>
                    <a:srgbClr val="000000"/>
                  </a:solidFill>
                  <a:latin typeface="Arimo Bold"/>
                  <a:ea typeface="Arimo Bold"/>
                  <a:cs typeface="Arimo Bold"/>
                  <a:sym typeface="Arimo Bold"/>
                </a:rPr>
                <a:t>A Power BI dashboard for airline operations integrates critical metrics such as passenger volume, load factors, flight performance, and route efficiency into an interactive and visually engaging platform. Featuring dynamic charts, maps, and filters, the dashboard empowers users to explore passenger trends, evaluate route and fleet performance, and monitor operational efficiency, facilitating strategic insights and data-driven decision-making.</a:t>
              </a:r>
            </a:p>
          </p:txBody>
        </p:sp>
      </p:grpSp>
      <p:sp>
        <p:nvSpPr>
          <p:cNvPr id="9" name="TextBox 9"/>
          <p:cNvSpPr txBox="1"/>
          <p:nvPr/>
        </p:nvSpPr>
        <p:spPr>
          <a:xfrm>
            <a:off x="1953655" y="205822"/>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0" name="TextBox 10"/>
          <p:cNvSpPr txBox="1"/>
          <p:nvPr/>
        </p:nvSpPr>
        <p:spPr>
          <a:xfrm>
            <a:off x="872433" y="9735138"/>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1" name="TextBox 11"/>
          <p:cNvSpPr txBox="1"/>
          <p:nvPr/>
        </p:nvSpPr>
        <p:spPr>
          <a:xfrm>
            <a:off x="9677400" y="301705"/>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2" name="TextBox 12"/>
          <p:cNvSpPr txBox="1"/>
          <p:nvPr/>
        </p:nvSpPr>
        <p:spPr>
          <a:xfrm>
            <a:off x="11230458" y="292060"/>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3" name="TextBox 13"/>
          <p:cNvSpPr txBox="1"/>
          <p:nvPr/>
        </p:nvSpPr>
        <p:spPr>
          <a:xfrm>
            <a:off x="13444532" y="353517"/>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4" name="TextBox 14"/>
          <p:cNvSpPr txBox="1"/>
          <p:nvPr/>
        </p:nvSpPr>
        <p:spPr>
          <a:xfrm>
            <a:off x="14891866" y="353517"/>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5" name="TextBox 15"/>
          <p:cNvSpPr txBox="1"/>
          <p:nvPr/>
        </p:nvSpPr>
        <p:spPr>
          <a:xfrm>
            <a:off x="1895638" y="9745453"/>
            <a:ext cx="1899445"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14</a:t>
            </a:r>
          </a:p>
        </p:txBody>
      </p:sp>
      <p:sp>
        <p:nvSpPr>
          <p:cNvPr id="16" name="TextBox 16"/>
          <p:cNvSpPr txBox="1"/>
          <p:nvPr/>
        </p:nvSpPr>
        <p:spPr>
          <a:xfrm>
            <a:off x="17091739" y="9679987"/>
            <a:ext cx="1028700"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14</a:t>
            </a:r>
          </a:p>
        </p:txBody>
      </p:sp>
      <p:grpSp>
        <p:nvGrpSpPr>
          <p:cNvPr id="19" name="Group 19"/>
          <p:cNvGrpSpPr/>
          <p:nvPr/>
        </p:nvGrpSpPr>
        <p:grpSpPr>
          <a:xfrm>
            <a:off x="4191000" y="890674"/>
            <a:ext cx="9253532" cy="723257"/>
            <a:chOff x="0" y="0"/>
            <a:chExt cx="12338043" cy="964343"/>
          </a:xfrm>
        </p:grpSpPr>
        <p:sp>
          <p:nvSpPr>
            <p:cNvPr id="20" name="Freeform 20"/>
            <p:cNvSpPr/>
            <p:nvPr/>
          </p:nvSpPr>
          <p:spPr>
            <a:xfrm>
              <a:off x="0" y="0"/>
              <a:ext cx="12338050" cy="964311"/>
            </a:xfrm>
            <a:custGeom>
              <a:avLst/>
              <a:gdLst/>
              <a:ahLst/>
              <a:cxnLst/>
              <a:rect l="l" t="t" r="r" b="b"/>
              <a:pathLst>
                <a:path w="12338050" h="964311">
                  <a:moveTo>
                    <a:pt x="12338050" y="0"/>
                  </a:moveTo>
                  <a:lnTo>
                    <a:pt x="0" y="0"/>
                  </a:lnTo>
                  <a:lnTo>
                    <a:pt x="504444" y="482219"/>
                  </a:lnTo>
                  <a:lnTo>
                    <a:pt x="0" y="964311"/>
                  </a:lnTo>
                  <a:lnTo>
                    <a:pt x="12338050" y="964311"/>
                  </a:lnTo>
                  <a:lnTo>
                    <a:pt x="11833606" y="482219"/>
                  </a:lnTo>
                  <a:lnTo>
                    <a:pt x="12338050" y="0"/>
                  </a:lnTo>
                  <a:close/>
                </a:path>
              </a:pathLst>
            </a:custGeom>
            <a:solidFill>
              <a:srgbClr val="01C892"/>
            </a:solidFill>
          </p:spPr>
        </p:sp>
        <p:sp>
          <p:nvSpPr>
            <p:cNvPr id="21" name="TextBox 21"/>
            <p:cNvSpPr txBox="1"/>
            <p:nvPr/>
          </p:nvSpPr>
          <p:spPr>
            <a:xfrm>
              <a:off x="0" y="-19050"/>
              <a:ext cx="12338043" cy="983393"/>
            </a:xfrm>
            <a:prstGeom prst="rect">
              <a:avLst/>
            </a:prstGeom>
          </p:spPr>
          <p:txBody>
            <a:bodyPr lIns="50800" tIns="50800" rIns="50800" bIns="50800" rtlCol="0" anchor="t"/>
            <a:lstStyle/>
            <a:p>
              <a:pPr algn="l">
                <a:lnSpc>
                  <a:spcPts val="4800"/>
                </a:lnSpc>
              </a:pPr>
              <a:r>
                <a:rPr lang="en-US" sz="4000" b="1">
                  <a:solidFill>
                    <a:srgbClr val="000000"/>
                  </a:solidFill>
                  <a:latin typeface="Arimo Bold"/>
                  <a:ea typeface="Arimo Bold"/>
                  <a:cs typeface="Arimo Bold"/>
                  <a:sym typeface="Arimo Bold"/>
                </a:rPr>
                <a:t>                Power BI Dashboard</a:t>
              </a:r>
            </a:p>
          </p:txBody>
        </p:sp>
      </p:grpSp>
      <p:pic>
        <p:nvPicPr>
          <p:cNvPr id="23" name="Picture 22">
            <a:extLst>
              <a:ext uri="{FF2B5EF4-FFF2-40B4-BE49-F238E27FC236}">
                <a16:creationId xmlns:a16="http://schemas.microsoft.com/office/drawing/2014/main" id="{DF77924A-6877-4105-9679-4D80349311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361" y="1825006"/>
            <a:ext cx="8671639" cy="6419828"/>
          </a:xfrm>
          <a:prstGeom prst="rect">
            <a:avLst/>
          </a:prstGeom>
          <a:ln>
            <a:solidFill>
              <a:schemeClr val="tx1"/>
            </a:solid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78855889-B26A-49D9-91FC-A480BABA53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62473" y="1820466"/>
            <a:ext cx="8671639" cy="6419828"/>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2990" y="146501"/>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036602" y="28816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273322"/>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179873" y="391617"/>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953655" y="205822"/>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7" name="TextBox 7"/>
          <p:cNvSpPr txBox="1"/>
          <p:nvPr/>
        </p:nvSpPr>
        <p:spPr>
          <a:xfrm>
            <a:off x="872433" y="9735138"/>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8" name="TextBox 8"/>
          <p:cNvSpPr txBox="1"/>
          <p:nvPr/>
        </p:nvSpPr>
        <p:spPr>
          <a:xfrm>
            <a:off x="9677400" y="301705"/>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9" name="TextBox 9"/>
          <p:cNvSpPr txBox="1"/>
          <p:nvPr/>
        </p:nvSpPr>
        <p:spPr>
          <a:xfrm>
            <a:off x="11230458" y="292060"/>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0" name="TextBox 10"/>
          <p:cNvSpPr txBox="1"/>
          <p:nvPr/>
        </p:nvSpPr>
        <p:spPr>
          <a:xfrm>
            <a:off x="13444532" y="353517"/>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1" name="TextBox 11"/>
          <p:cNvSpPr txBox="1"/>
          <p:nvPr/>
        </p:nvSpPr>
        <p:spPr>
          <a:xfrm>
            <a:off x="14891866" y="353517"/>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2" name="TextBox 12"/>
          <p:cNvSpPr txBox="1"/>
          <p:nvPr/>
        </p:nvSpPr>
        <p:spPr>
          <a:xfrm>
            <a:off x="1895638" y="9745453"/>
            <a:ext cx="1899445"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15</a:t>
            </a:r>
          </a:p>
        </p:txBody>
      </p:sp>
      <p:sp>
        <p:nvSpPr>
          <p:cNvPr id="13" name="TextBox 13"/>
          <p:cNvSpPr txBox="1"/>
          <p:nvPr/>
        </p:nvSpPr>
        <p:spPr>
          <a:xfrm>
            <a:off x="17091739" y="9679987"/>
            <a:ext cx="1028700"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15</a:t>
            </a:r>
          </a:p>
        </p:txBody>
      </p:sp>
      <p:sp>
        <p:nvSpPr>
          <p:cNvPr id="14" name="Freeform 14"/>
          <p:cNvSpPr/>
          <p:nvPr/>
        </p:nvSpPr>
        <p:spPr>
          <a:xfrm>
            <a:off x="228600" y="1941966"/>
            <a:ext cx="17754600" cy="7087734"/>
          </a:xfrm>
          <a:custGeom>
            <a:avLst/>
            <a:gdLst/>
            <a:ahLst/>
            <a:cxnLst/>
            <a:rect l="l" t="t" r="r" b="b"/>
            <a:pathLst>
              <a:path w="17754600" h="7087734">
                <a:moveTo>
                  <a:pt x="0" y="0"/>
                </a:moveTo>
                <a:lnTo>
                  <a:pt x="17754600" y="0"/>
                </a:lnTo>
                <a:lnTo>
                  <a:pt x="17754600" y="7087734"/>
                </a:lnTo>
                <a:lnTo>
                  <a:pt x="0" y="7087734"/>
                </a:lnTo>
                <a:lnTo>
                  <a:pt x="0" y="0"/>
                </a:lnTo>
                <a:close/>
              </a:path>
            </a:pathLst>
          </a:custGeom>
          <a:blipFill>
            <a:blip r:embed="rId8"/>
            <a:stretch>
              <a:fillRect t="-16855" b="-16855"/>
            </a:stretch>
          </a:blipFill>
        </p:spPr>
      </p:sp>
      <p:grpSp>
        <p:nvGrpSpPr>
          <p:cNvPr id="15" name="Group 15"/>
          <p:cNvGrpSpPr/>
          <p:nvPr/>
        </p:nvGrpSpPr>
        <p:grpSpPr>
          <a:xfrm>
            <a:off x="4191000" y="949103"/>
            <a:ext cx="9253532" cy="723257"/>
            <a:chOff x="0" y="0"/>
            <a:chExt cx="12338043" cy="964343"/>
          </a:xfrm>
        </p:grpSpPr>
        <p:sp>
          <p:nvSpPr>
            <p:cNvPr id="16" name="Freeform 16"/>
            <p:cNvSpPr/>
            <p:nvPr/>
          </p:nvSpPr>
          <p:spPr>
            <a:xfrm>
              <a:off x="0" y="0"/>
              <a:ext cx="12338050" cy="964311"/>
            </a:xfrm>
            <a:custGeom>
              <a:avLst/>
              <a:gdLst/>
              <a:ahLst/>
              <a:cxnLst/>
              <a:rect l="l" t="t" r="r" b="b"/>
              <a:pathLst>
                <a:path w="12338050" h="964311">
                  <a:moveTo>
                    <a:pt x="12338050" y="0"/>
                  </a:moveTo>
                  <a:lnTo>
                    <a:pt x="0" y="0"/>
                  </a:lnTo>
                  <a:lnTo>
                    <a:pt x="504444" y="482219"/>
                  </a:lnTo>
                  <a:lnTo>
                    <a:pt x="0" y="964311"/>
                  </a:lnTo>
                  <a:lnTo>
                    <a:pt x="12338050" y="964311"/>
                  </a:lnTo>
                  <a:lnTo>
                    <a:pt x="11833606" y="482219"/>
                  </a:lnTo>
                  <a:lnTo>
                    <a:pt x="12338050" y="0"/>
                  </a:lnTo>
                  <a:close/>
                </a:path>
              </a:pathLst>
            </a:custGeom>
            <a:solidFill>
              <a:srgbClr val="01C892"/>
            </a:solidFill>
          </p:spPr>
        </p:sp>
        <p:sp>
          <p:nvSpPr>
            <p:cNvPr id="17" name="TextBox 17"/>
            <p:cNvSpPr txBox="1"/>
            <p:nvPr/>
          </p:nvSpPr>
          <p:spPr>
            <a:xfrm>
              <a:off x="0" y="-19050"/>
              <a:ext cx="12338043" cy="983393"/>
            </a:xfrm>
            <a:prstGeom prst="rect">
              <a:avLst/>
            </a:prstGeom>
          </p:spPr>
          <p:txBody>
            <a:bodyPr lIns="50800" tIns="50800" rIns="50800" bIns="50800" rtlCol="0" anchor="t"/>
            <a:lstStyle/>
            <a:p>
              <a:pPr algn="l">
                <a:lnSpc>
                  <a:spcPts val="4800"/>
                </a:lnSpc>
              </a:pPr>
              <a:r>
                <a:rPr lang="en-US" sz="4000" b="1">
                  <a:solidFill>
                    <a:srgbClr val="000000"/>
                  </a:solidFill>
                  <a:latin typeface="Arimo Bold"/>
                  <a:ea typeface="Arimo Bold"/>
                  <a:cs typeface="Arimo Bold"/>
                  <a:sym typeface="Arimo Bold"/>
                </a:rPr>
                <a:t>                Tableau Dashboard</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2990" y="146501"/>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036602" y="28816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273322"/>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179873" y="391617"/>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052990" y="8572500"/>
            <a:ext cx="15758962" cy="1211054"/>
            <a:chOff x="0" y="0"/>
            <a:chExt cx="21011949" cy="1614739"/>
          </a:xfrm>
        </p:grpSpPr>
        <p:sp>
          <p:nvSpPr>
            <p:cNvPr id="7" name="Freeform 7"/>
            <p:cNvSpPr/>
            <p:nvPr/>
          </p:nvSpPr>
          <p:spPr>
            <a:xfrm>
              <a:off x="0" y="0"/>
              <a:ext cx="21011896" cy="1614678"/>
            </a:xfrm>
            <a:custGeom>
              <a:avLst/>
              <a:gdLst/>
              <a:ahLst/>
              <a:cxnLst/>
              <a:rect l="l" t="t" r="r" b="b"/>
              <a:pathLst>
                <a:path w="21011896" h="1614678">
                  <a:moveTo>
                    <a:pt x="0" y="0"/>
                  </a:moveTo>
                  <a:lnTo>
                    <a:pt x="21011896" y="0"/>
                  </a:lnTo>
                  <a:lnTo>
                    <a:pt x="21011896" y="1614678"/>
                  </a:lnTo>
                  <a:lnTo>
                    <a:pt x="0" y="1614678"/>
                  </a:lnTo>
                  <a:lnTo>
                    <a:pt x="0" y="0"/>
                  </a:lnTo>
                  <a:close/>
                </a:path>
              </a:pathLst>
            </a:custGeom>
            <a:blipFill>
              <a:blip r:embed="rId8"/>
              <a:stretch>
                <a:fillRect t="-428728" b="-428732"/>
              </a:stretch>
            </a:blipFill>
          </p:spPr>
        </p:sp>
        <p:sp>
          <p:nvSpPr>
            <p:cNvPr id="8" name="TextBox 8"/>
            <p:cNvSpPr txBox="1"/>
            <p:nvPr/>
          </p:nvSpPr>
          <p:spPr>
            <a:xfrm>
              <a:off x="0" y="-19050"/>
              <a:ext cx="21011949" cy="1633789"/>
            </a:xfrm>
            <a:prstGeom prst="rect">
              <a:avLst/>
            </a:prstGeom>
          </p:spPr>
          <p:txBody>
            <a:bodyPr lIns="50800" tIns="50800" rIns="50800" bIns="50800" rtlCol="0" anchor="t"/>
            <a:lstStyle/>
            <a:p>
              <a:pPr algn="l">
                <a:lnSpc>
                  <a:spcPts val="2160"/>
                </a:lnSpc>
              </a:pPr>
              <a:r>
                <a:rPr lang="en-US" sz="1800" b="1" dirty="0">
                  <a:solidFill>
                    <a:srgbClr val="000000"/>
                  </a:solidFill>
                  <a:latin typeface="Arimo Bold"/>
                  <a:ea typeface="Arimo Bold"/>
                  <a:cs typeface="Arimo Bold"/>
                  <a:sym typeface="Arimo Bold"/>
                </a:rPr>
                <a:t>A Tableau dashboard for airline operations presents key metrics such as passenger volume, load factors, flight performance, and route efficiency through an interactive and visually rich interface. Using dynamic visualizations like heat maps, bar charts, and filters, the dashboard enables users to analyze trends, evaluate route performance, and monitor operational efficiency, providing actionable insights for strategic planning and optimization.</a:t>
              </a:r>
            </a:p>
            <a:p>
              <a:pPr algn="l">
                <a:lnSpc>
                  <a:spcPts val="2160"/>
                </a:lnSpc>
              </a:pPr>
              <a:endParaRPr lang="en-US" sz="1800" b="1" dirty="0">
                <a:solidFill>
                  <a:srgbClr val="000000"/>
                </a:solidFill>
                <a:latin typeface="Arimo Bold"/>
                <a:ea typeface="Arimo Bold"/>
                <a:cs typeface="Arimo Bold"/>
                <a:sym typeface="Arimo Bold"/>
              </a:endParaRPr>
            </a:p>
          </p:txBody>
        </p:sp>
      </p:grpSp>
      <p:sp>
        <p:nvSpPr>
          <p:cNvPr id="9" name="TextBox 9"/>
          <p:cNvSpPr txBox="1"/>
          <p:nvPr/>
        </p:nvSpPr>
        <p:spPr>
          <a:xfrm>
            <a:off x="1953655" y="205822"/>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0" name="TextBox 10"/>
          <p:cNvSpPr txBox="1"/>
          <p:nvPr/>
        </p:nvSpPr>
        <p:spPr>
          <a:xfrm>
            <a:off x="872433" y="9735138"/>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1" name="TextBox 11"/>
          <p:cNvSpPr txBox="1"/>
          <p:nvPr/>
        </p:nvSpPr>
        <p:spPr>
          <a:xfrm>
            <a:off x="9787978" y="364339"/>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2" name="TextBox 12"/>
          <p:cNvSpPr txBox="1"/>
          <p:nvPr/>
        </p:nvSpPr>
        <p:spPr>
          <a:xfrm>
            <a:off x="11240734" y="334467"/>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3" name="TextBox 13"/>
          <p:cNvSpPr txBox="1"/>
          <p:nvPr/>
        </p:nvSpPr>
        <p:spPr>
          <a:xfrm>
            <a:off x="13444532" y="353517"/>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4" name="TextBox 14"/>
          <p:cNvSpPr txBox="1"/>
          <p:nvPr/>
        </p:nvSpPr>
        <p:spPr>
          <a:xfrm>
            <a:off x="14891866" y="353517"/>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5" name="TextBox 15"/>
          <p:cNvSpPr txBox="1"/>
          <p:nvPr/>
        </p:nvSpPr>
        <p:spPr>
          <a:xfrm>
            <a:off x="1895638" y="9745453"/>
            <a:ext cx="1899445"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16</a:t>
            </a:r>
          </a:p>
        </p:txBody>
      </p:sp>
      <p:sp>
        <p:nvSpPr>
          <p:cNvPr id="16" name="TextBox 16"/>
          <p:cNvSpPr txBox="1"/>
          <p:nvPr/>
        </p:nvSpPr>
        <p:spPr>
          <a:xfrm>
            <a:off x="17091739" y="9679987"/>
            <a:ext cx="1028700"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17</a:t>
            </a:r>
          </a:p>
        </p:txBody>
      </p:sp>
      <p:sp>
        <p:nvSpPr>
          <p:cNvPr id="17" name="Freeform 17"/>
          <p:cNvSpPr/>
          <p:nvPr/>
        </p:nvSpPr>
        <p:spPr>
          <a:xfrm>
            <a:off x="609600" y="1695149"/>
            <a:ext cx="17297400" cy="6726331"/>
          </a:xfrm>
          <a:custGeom>
            <a:avLst/>
            <a:gdLst/>
            <a:ahLst/>
            <a:cxnLst/>
            <a:rect l="l" t="t" r="r" b="b"/>
            <a:pathLst>
              <a:path w="17297400" h="6726331">
                <a:moveTo>
                  <a:pt x="0" y="0"/>
                </a:moveTo>
                <a:lnTo>
                  <a:pt x="17297400" y="0"/>
                </a:lnTo>
                <a:lnTo>
                  <a:pt x="17297400" y="6726331"/>
                </a:lnTo>
                <a:lnTo>
                  <a:pt x="0" y="6726331"/>
                </a:lnTo>
                <a:lnTo>
                  <a:pt x="0" y="0"/>
                </a:lnTo>
                <a:close/>
              </a:path>
            </a:pathLst>
          </a:custGeom>
          <a:blipFill>
            <a:blip r:embed="rId9"/>
            <a:stretch>
              <a:fillRect t="-18772" b="-18772"/>
            </a:stretch>
          </a:blipFill>
        </p:spPr>
      </p:sp>
      <p:grpSp>
        <p:nvGrpSpPr>
          <p:cNvPr id="18" name="Group 18"/>
          <p:cNvGrpSpPr/>
          <p:nvPr/>
        </p:nvGrpSpPr>
        <p:grpSpPr>
          <a:xfrm>
            <a:off x="4415868" y="876300"/>
            <a:ext cx="9568416" cy="723257"/>
            <a:chOff x="0" y="0"/>
            <a:chExt cx="12757888" cy="964343"/>
          </a:xfrm>
        </p:grpSpPr>
        <p:sp>
          <p:nvSpPr>
            <p:cNvPr id="19" name="Freeform 19"/>
            <p:cNvSpPr/>
            <p:nvPr/>
          </p:nvSpPr>
          <p:spPr>
            <a:xfrm>
              <a:off x="0" y="0"/>
              <a:ext cx="12757912" cy="964311"/>
            </a:xfrm>
            <a:custGeom>
              <a:avLst/>
              <a:gdLst/>
              <a:ahLst/>
              <a:cxnLst/>
              <a:rect l="l" t="t" r="r" b="b"/>
              <a:pathLst>
                <a:path w="12757912" h="964311">
                  <a:moveTo>
                    <a:pt x="12757912" y="0"/>
                  </a:moveTo>
                  <a:lnTo>
                    <a:pt x="0" y="0"/>
                  </a:lnTo>
                  <a:lnTo>
                    <a:pt x="521589" y="482219"/>
                  </a:lnTo>
                  <a:lnTo>
                    <a:pt x="0" y="964311"/>
                  </a:lnTo>
                  <a:lnTo>
                    <a:pt x="12757912" y="964311"/>
                  </a:lnTo>
                  <a:lnTo>
                    <a:pt x="12236323" y="482219"/>
                  </a:lnTo>
                  <a:lnTo>
                    <a:pt x="12757912" y="0"/>
                  </a:lnTo>
                  <a:close/>
                </a:path>
              </a:pathLst>
            </a:custGeom>
            <a:solidFill>
              <a:srgbClr val="01C892"/>
            </a:solidFill>
          </p:spPr>
        </p:sp>
        <p:sp>
          <p:nvSpPr>
            <p:cNvPr id="20" name="TextBox 20"/>
            <p:cNvSpPr txBox="1"/>
            <p:nvPr/>
          </p:nvSpPr>
          <p:spPr>
            <a:xfrm>
              <a:off x="0" y="-19050"/>
              <a:ext cx="12757888" cy="983393"/>
            </a:xfrm>
            <a:prstGeom prst="rect">
              <a:avLst/>
            </a:prstGeom>
          </p:spPr>
          <p:txBody>
            <a:bodyPr lIns="50800" tIns="50800" rIns="50800" bIns="50800" rtlCol="0" anchor="t"/>
            <a:lstStyle/>
            <a:p>
              <a:pPr algn="l">
                <a:lnSpc>
                  <a:spcPts val="4800"/>
                </a:lnSpc>
              </a:pPr>
              <a:r>
                <a:rPr lang="en-US" sz="4000" b="1">
                  <a:solidFill>
                    <a:srgbClr val="000000"/>
                  </a:solidFill>
                  <a:latin typeface="Arimo Bold"/>
                  <a:ea typeface="Arimo Bold"/>
                  <a:cs typeface="Arimo Bold"/>
                  <a:sym typeface="Arimo Bold"/>
                </a:rPr>
                <a:t>                Tableau Dashboard</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68682"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852623"/>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11953" y="877904"/>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670" y="3875313"/>
            <a:ext cx="3346483" cy="2563987"/>
          </a:xfrm>
          <a:custGeom>
            <a:avLst/>
            <a:gdLst/>
            <a:ahLst/>
            <a:cxnLst/>
            <a:rect l="l" t="t" r="r" b="b"/>
            <a:pathLst>
              <a:path w="3346483" h="2563987">
                <a:moveTo>
                  <a:pt x="0" y="0"/>
                </a:moveTo>
                <a:lnTo>
                  <a:pt x="3346483" y="0"/>
                </a:lnTo>
                <a:lnTo>
                  <a:pt x="3346483" y="2563987"/>
                </a:lnTo>
                <a:lnTo>
                  <a:pt x="0" y="25639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5545105" y="5873973"/>
            <a:ext cx="3346483" cy="2563987"/>
          </a:xfrm>
          <a:custGeom>
            <a:avLst/>
            <a:gdLst/>
            <a:ahLst/>
            <a:cxnLst/>
            <a:rect l="l" t="t" r="r" b="b"/>
            <a:pathLst>
              <a:path w="3346483" h="2563987">
                <a:moveTo>
                  <a:pt x="0" y="0"/>
                </a:moveTo>
                <a:lnTo>
                  <a:pt x="3346483" y="0"/>
                </a:lnTo>
                <a:lnTo>
                  <a:pt x="3346483" y="2563987"/>
                </a:lnTo>
                <a:lnTo>
                  <a:pt x="0" y="25639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9396412" y="5873973"/>
            <a:ext cx="3346483" cy="2563987"/>
          </a:xfrm>
          <a:custGeom>
            <a:avLst/>
            <a:gdLst/>
            <a:ahLst/>
            <a:cxnLst/>
            <a:rect l="l" t="t" r="r" b="b"/>
            <a:pathLst>
              <a:path w="3346483" h="2563987">
                <a:moveTo>
                  <a:pt x="0" y="0"/>
                </a:moveTo>
                <a:lnTo>
                  <a:pt x="3346483" y="0"/>
                </a:lnTo>
                <a:lnTo>
                  <a:pt x="3346483" y="2563987"/>
                </a:lnTo>
                <a:lnTo>
                  <a:pt x="0" y="25639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3247847" y="3875313"/>
            <a:ext cx="3346483" cy="2563987"/>
          </a:xfrm>
          <a:custGeom>
            <a:avLst/>
            <a:gdLst/>
            <a:ahLst/>
            <a:cxnLst/>
            <a:rect l="l" t="t" r="r" b="b"/>
            <a:pathLst>
              <a:path w="3346483" h="2563987">
                <a:moveTo>
                  <a:pt x="0" y="0"/>
                </a:moveTo>
                <a:lnTo>
                  <a:pt x="3346483" y="0"/>
                </a:lnTo>
                <a:lnTo>
                  <a:pt x="3346483" y="2563987"/>
                </a:lnTo>
                <a:lnTo>
                  <a:pt x="0" y="25639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2591583" y="3217310"/>
            <a:ext cx="1550658" cy="1550658"/>
          </a:xfrm>
          <a:custGeom>
            <a:avLst/>
            <a:gdLst/>
            <a:ahLst/>
            <a:cxnLst/>
            <a:rect l="l" t="t" r="r" b="b"/>
            <a:pathLst>
              <a:path w="1550658" h="1550658">
                <a:moveTo>
                  <a:pt x="0" y="0"/>
                </a:moveTo>
                <a:lnTo>
                  <a:pt x="1550658" y="0"/>
                </a:lnTo>
                <a:lnTo>
                  <a:pt x="1550658" y="1550658"/>
                </a:lnTo>
                <a:lnTo>
                  <a:pt x="0" y="15506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6443017" y="5215970"/>
            <a:ext cx="1550658" cy="1550658"/>
          </a:xfrm>
          <a:custGeom>
            <a:avLst/>
            <a:gdLst/>
            <a:ahLst/>
            <a:cxnLst/>
            <a:rect l="l" t="t" r="r" b="b"/>
            <a:pathLst>
              <a:path w="1550658" h="1550658">
                <a:moveTo>
                  <a:pt x="0" y="0"/>
                </a:moveTo>
                <a:lnTo>
                  <a:pt x="1550658" y="0"/>
                </a:lnTo>
                <a:lnTo>
                  <a:pt x="1550658" y="1550658"/>
                </a:lnTo>
                <a:lnTo>
                  <a:pt x="0" y="15506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10294325" y="5215970"/>
            <a:ext cx="1550658" cy="1550658"/>
          </a:xfrm>
          <a:custGeom>
            <a:avLst/>
            <a:gdLst/>
            <a:ahLst/>
            <a:cxnLst/>
            <a:rect l="l" t="t" r="r" b="b"/>
            <a:pathLst>
              <a:path w="1550658" h="1550658">
                <a:moveTo>
                  <a:pt x="0" y="0"/>
                </a:moveTo>
                <a:lnTo>
                  <a:pt x="1550658" y="0"/>
                </a:lnTo>
                <a:lnTo>
                  <a:pt x="1550658" y="1550658"/>
                </a:lnTo>
                <a:lnTo>
                  <a:pt x="0" y="15506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14145760" y="3217310"/>
            <a:ext cx="1550658" cy="1550658"/>
          </a:xfrm>
          <a:custGeom>
            <a:avLst/>
            <a:gdLst/>
            <a:ahLst/>
            <a:cxnLst/>
            <a:rect l="l" t="t" r="r" b="b"/>
            <a:pathLst>
              <a:path w="1550658" h="1550658">
                <a:moveTo>
                  <a:pt x="0" y="0"/>
                </a:moveTo>
                <a:lnTo>
                  <a:pt x="1550658" y="0"/>
                </a:lnTo>
                <a:lnTo>
                  <a:pt x="1550658" y="1550658"/>
                </a:lnTo>
                <a:lnTo>
                  <a:pt x="0" y="15506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a:off x="2916376" y="3574204"/>
            <a:ext cx="901071" cy="836869"/>
          </a:xfrm>
          <a:custGeom>
            <a:avLst/>
            <a:gdLst/>
            <a:ahLst/>
            <a:cxnLst/>
            <a:rect l="l" t="t" r="r" b="b"/>
            <a:pathLst>
              <a:path w="901071" h="836869">
                <a:moveTo>
                  <a:pt x="0" y="0"/>
                </a:moveTo>
                <a:lnTo>
                  <a:pt x="901071" y="0"/>
                </a:lnTo>
                <a:lnTo>
                  <a:pt x="901071" y="836869"/>
                </a:lnTo>
                <a:lnTo>
                  <a:pt x="0" y="836869"/>
                </a:lnTo>
                <a:lnTo>
                  <a:pt x="0" y="0"/>
                </a:lnTo>
                <a:close/>
              </a:path>
            </a:pathLst>
          </a:custGeom>
          <a:blipFill>
            <a:blip r:embed="rId16">
              <a:extLst>
                <a:ext uri="{96DAC541-7B7A-43D3-8B79-37D633B846F1}">
                  <asvg:svgBlip xmlns:asvg="http://schemas.microsoft.com/office/drawing/2016/SVG/main" r:embed="rId17"/>
                </a:ext>
              </a:extLst>
            </a:blip>
            <a:stretch>
              <a:fillRect t="-435" b="-435"/>
            </a:stretch>
          </a:blipFill>
        </p:spPr>
      </p:sp>
      <p:sp>
        <p:nvSpPr>
          <p:cNvPr id="15" name="Freeform 15"/>
          <p:cNvSpPr/>
          <p:nvPr/>
        </p:nvSpPr>
        <p:spPr>
          <a:xfrm>
            <a:off x="6821455" y="5637038"/>
            <a:ext cx="793783" cy="655610"/>
          </a:xfrm>
          <a:custGeom>
            <a:avLst/>
            <a:gdLst/>
            <a:ahLst/>
            <a:cxnLst/>
            <a:rect l="l" t="t" r="r" b="b"/>
            <a:pathLst>
              <a:path w="793783" h="655610">
                <a:moveTo>
                  <a:pt x="0" y="0"/>
                </a:moveTo>
                <a:lnTo>
                  <a:pt x="793783" y="0"/>
                </a:lnTo>
                <a:lnTo>
                  <a:pt x="793783" y="655610"/>
                </a:lnTo>
                <a:lnTo>
                  <a:pt x="0" y="655610"/>
                </a:lnTo>
                <a:lnTo>
                  <a:pt x="0" y="0"/>
                </a:lnTo>
                <a:close/>
              </a:path>
            </a:pathLst>
          </a:custGeom>
          <a:blipFill>
            <a:blip r:embed="rId18"/>
            <a:stretch>
              <a:fillRect t="-40863" b="-40863"/>
            </a:stretch>
          </a:blipFill>
        </p:spPr>
      </p:sp>
      <p:sp>
        <p:nvSpPr>
          <p:cNvPr id="16" name="Freeform 16"/>
          <p:cNvSpPr/>
          <p:nvPr/>
        </p:nvSpPr>
        <p:spPr>
          <a:xfrm>
            <a:off x="10619664" y="5663971"/>
            <a:ext cx="899980" cy="654654"/>
          </a:xfrm>
          <a:custGeom>
            <a:avLst/>
            <a:gdLst/>
            <a:ahLst/>
            <a:cxnLst/>
            <a:rect l="l" t="t" r="r" b="b"/>
            <a:pathLst>
              <a:path w="899980" h="654654">
                <a:moveTo>
                  <a:pt x="0" y="0"/>
                </a:moveTo>
                <a:lnTo>
                  <a:pt x="899980" y="0"/>
                </a:lnTo>
                <a:lnTo>
                  <a:pt x="899980" y="654654"/>
                </a:lnTo>
                <a:lnTo>
                  <a:pt x="0" y="654654"/>
                </a:lnTo>
                <a:lnTo>
                  <a:pt x="0" y="0"/>
                </a:lnTo>
                <a:close/>
              </a:path>
            </a:pathLst>
          </a:custGeom>
          <a:blipFill>
            <a:blip r:embed="rId19"/>
            <a:stretch>
              <a:fillRect t="-18737" b="-18737"/>
            </a:stretch>
          </a:blipFill>
        </p:spPr>
      </p:sp>
      <p:sp>
        <p:nvSpPr>
          <p:cNvPr id="17" name="Freeform 17"/>
          <p:cNvSpPr/>
          <p:nvPr/>
        </p:nvSpPr>
        <p:spPr>
          <a:xfrm>
            <a:off x="14634925" y="3602093"/>
            <a:ext cx="572328" cy="781092"/>
          </a:xfrm>
          <a:custGeom>
            <a:avLst/>
            <a:gdLst/>
            <a:ahLst/>
            <a:cxnLst/>
            <a:rect l="l" t="t" r="r" b="b"/>
            <a:pathLst>
              <a:path w="572328" h="781092">
                <a:moveTo>
                  <a:pt x="0" y="0"/>
                </a:moveTo>
                <a:lnTo>
                  <a:pt x="572328" y="0"/>
                </a:lnTo>
                <a:lnTo>
                  <a:pt x="572328" y="781092"/>
                </a:lnTo>
                <a:lnTo>
                  <a:pt x="0" y="781092"/>
                </a:lnTo>
                <a:lnTo>
                  <a:pt x="0" y="0"/>
                </a:lnTo>
                <a:close/>
              </a:path>
            </a:pathLst>
          </a:custGeom>
          <a:blipFill>
            <a:blip r:embed="rId20"/>
            <a:stretch>
              <a:fillRect l="-18238" r="-18238"/>
            </a:stretch>
          </a:blipFill>
        </p:spPr>
      </p:sp>
      <p:sp>
        <p:nvSpPr>
          <p:cNvPr id="18" name="TextBox 18"/>
          <p:cNvSpPr txBox="1"/>
          <p:nvPr/>
        </p:nvSpPr>
        <p:spPr>
          <a:xfrm>
            <a:off x="1845544" y="801704"/>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9" name="TextBox 19"/>
          <p:cNvSpPr txBox="1"/>
          <p:nvPr/>
        </p:nvSpPr>
        <p:spPr>
          <a:xfrm>
            <a:off x="1052990" y="9031304"/>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20" name="TextBox 20"/>
          <p:cNvSpPr txBox="1"/>
          <p:nvPr/>
        </p:nvSpPr>
        <p:spPr>
          <a:xfrm>
            <a:off x="9630988" y="801704"/>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21" name="TextBox 21"/>
          <p:cNvSpPr txBox="1"/>
          <p:nvPr/>
        </p:nvSpPr>
        <p:spPr>
          <a:xfrm>
            <a:off x="11242730" y="801704"/>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22" name="TextBox 22"/>
          <p:cNvSpPr txBox="1"/>
          <p:nvPr/>
        </p:nvSpPr>
        <p:spPr>
          <a:xfrm>
            <a:off x="13446150" y="801704"/>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23" name="TextBox 23"/>
          <p:cNvSpPr txBox="1"/>
          <p:nvPr/>
        </p:nvSpPr>
        <p:spPr>
          <a:xfrm>
            <a:off x="14868555" y="801704"/>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24" name="TextBox 24"/>
          <p:cNvSpPr txBox="1"/>
          <p:nvPr/>
        </p:nvSpPr>
        <p:spPr>
          <a:xfrm>
            <a:off x="1953655" y="9031304"/>
            <a:ext cx="520705"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17.</a:t>
            </a:r>
          </a:p>
        </p:txBody>
      </p:sp>
      <p:sp>
        <p:nvSpPr>
          <p:cNvPr id="25" name="TextBox 25"/>
          <p:cNvSpPr txBox="1"/>
          <p:nvPr/>
        </p:nvSpPr>
        <p:spPr>
          <a:xfrm>
            <a:off x="2070906" y="5587051"/>
            <a:ext cx="2592012" cy="377792"/>
          </a:xfrm>
          <a:prstGeom prst="rect">
            <a:avLst/>
          </a:prstGeom>
        </p:spPr>
        <p:txBody>
          <a:bodyPr lIns="0" tIns="0" rIns="0" bIns="0" rtlCol="0" anchor="t">
            <a:spAutoFit/>
          </a:bodyPr>
          <a:lstStyle/>
          <a:p>
            <a:pPr algn="ctr">
              <a:lnSpc>
                <a:spcPts val="2799"/>
              </a:lnSpc>
            </a:pPr>
            <a:r>
              <a:rPr lang="en-US" sz="1999" b="1">
                <a:solidFill>
                  <a:srgbClr val="FFFFFF"/>
                </a:solidFill>
                <a:latin typeface="Arimo Bold"/>
                <a:ea typeface="Arimo Bold"/>
                <a:cs typeface="Arimo Bold"/>
                <a:sym typeface="Arimo Bold"/>
              </a:rPr>
              <a:t>Happy Travelers</a:t>
            </a:r>
          </a:p>
        </p:txBody>
      </p:sp>
      <p:sp>
        <p:nvSpPr>
          <p:cNvPr id="26" name="TextBox 26"/>
          <p:cNvSpPr txBox="1"/>
          <p:nvPr/>
        </p:nvSpPr>
        <p:spPr>
          <a:xfrm>
            <a:off x="5922340" y="7585711"/>
            <a:ext cx="2592012" cy="339700"/>
          </a:xfrm>
          <a:prstGeom prst="rect">
            <a:avLst/>
          </a:prstGeom>
        </p:spPr>
        <p:txBody>
          <a:bodyPr lIns="0" tIns="0" rIns="0" bIns="0" rtlCol="0" anchor="t">
            <a:spAutoFit/>
          </a:bodyPr>
          <a:lstStyle/>
          <a:p>
            <a:pPr algn="ctr">
              <a:lnSpc>
                <a:spcPts val="2799"/>
              </a:lnSpc>
            </a:pPr>
            <a:r>
              <a:rPr lang="en-US" sz="1999" b="1">
                <a:solidFill>
                  <a:srgbClr val="FFFFFF"/>
                </a:solidFill>
                <a:latin typeface="Arimo Bold"/>
                <a:ea typeface="Arimo Bold"/>
                <a:cs typeface="Arimo Bold"/>
                <a:sym typeface="Arimo Bold"/>
              </a:rPr>
              <a:t>Total Flights</a:t>
            </a:r>
          </a:p>
        </p:txBody>
      </p:sp>
      <p:sp>
        <p:nvSpPr>
          <p:cNvPr id="27" name="TextBox 27"/>
          <p:cNvSpPr txBox="1"/>
          <p:nvPr/>
        </p:nvSpPr>
        <p:spPr>
          <a:xfrm>
            <a:off x="9773648" y="7585711"/>
            <a:ext cx="2592012" cy="339700"/>
          </a:xfrm>
          <a:prstGeom prst="rect">
            <a:avLst/>
          </a:prstGeom>
        </p:spPr>
        <p:txBody>
          <a:bodyPr lIns="0" tIns="0" rIns="0" bIns="0" rtlCol="0" anchor="t">
            <a:spAutoFit/>
          </a:bodyPr>
          <a:lstStyle/>
          <a:p>
            <a:pPr algn="ctr">
              <a:lnSpc>
                <a:spcPts val="2799"/>
              </a:lnSpc>
            </a:pPr>
            <a:r>
              <a:rPr lang="en-US" sz="1999" b="1">
                <a:solidFill>
                  <a:srgbClr val="FFFFFF"/>
                </a:solidFill>
                <a:latin typeface="Arimo Bold"/>
                <a:ea typeface="Arimo Bold"/>
                <a:cs typeface="Arimo Bold"/>
                <a:sym typeface="Arimo Bold"/>
              </a:rPr>
              <a:t>Total Airtime</a:t>
            </a:r>
          </a:p>
        </p:txBody>
      </p:sp>
      <p:sp>
        <p:nvSpPr>
          <p:cNvPr id="28" name="TextBox 28"/>
          <p:cNvSpPr txBox="1"/>
          <p:nvPr/>
        </p:nvSpPr>
        <p:spPr>
          <a:xfrm>
            <a:off x="13625083" y="5587051"/>
            <a:ext cx="2592012" cy="339700"/>
          </a:xfrm>
          <a:prstGeom prst="rect">
            <a:avLst/>
          </a:prstGeom>
        </p:spPr>
        <p:txBody>
          <a:bodyPr lIns="0" tIns="0" rIns="0" bIns="0" rtlCol="0" anchor="t">
            <a:spAutoFit/>
          </a:bodyPr>
          <a:lstStyle/>
          <a:p>
            <a:pPr algn="ctr">
              <a:lnSpc>
                <a:spcPts val="2799"/>
              </a:lnSpc>
            </a:pPr>
            <a:r>
              <a:rPr lang="en-US" sz="1999" b="1">
                <a:solidFill>
                  <a:srgbClr val="FFFFFF"/>
                </a:solidFill>
                <a:latin typeface="Arimo Bold"/>
                <a:ea typeface="Arimo Bold"/>
                <a:cs typeface="Arimo Bold"/>
                <a:sym typeface="Arimo Bold"/>
              </a:rPr>
              <a:t>Total Distance</a:t>
            </a:r>
          </a:p>
        </p:txBody>
      </p:sp>
      <p:sp>
        <p:nvSpPr>
          <p:cNvPr id="29" name="TextBox 29"/>
          <p:cNvSpPr txBox="1"/>
          <p:nvPr/>
        </p:nvSpPr>
        <p:spPr>
          <a:xfrm>
            <a:off x="2070906" y="4672718"/>
            <a:ext cx="2592012" cy="790575"/>
          </a:xfrm>
          <a:prstGeom prst="rect">
            <a:avLst/>
          </a:prstGeom>
        </p:spPr>
        <p:txBody>
          <a:bodyPr lIns="0" tIns="0" rIns="0" bIns="0" rtlCol="0" anchor="t">
            <a:spAutoFit/>
          </a:bodyPr>
          <a:lstStyle/>
          <a:p>
            <a:pPr algn="ctr">
              <a:lnSpc>
                <a:spcPts val="6299"/>
              </a:lnSpc>
            </a:pPr>
            <a:r>
              <a:rPr lang="en-US" sz="4500" b="1">
                <a:solidFill>
                  <a:srgbClr val="FFFFFF"/>
                </a:solidFill>
                <a:latin typeface="Arimo Bold"/>
                <a:ea typeface="Arimo Bold"/>
                <a:cs typeface="Arimo Bold"/>
                <a:sym typeface="Arimo Bold"/>
              </a:rPr>
              <a:t>187M</a:t>
            </a:r>
          </a:p>
        </p:txBody>
      </p:sp>
      <p:sp>
        <p:nvSpPr>
          <p:cNvPr id="30" name="TextBox 30"/>
          <p:cNvSpPr txBox="1"/>
          <p:nvPr/>
        </p:nvSpPr>
        <p:spPr>
          <a:xfrm>
            <a:off x="5922340" y="6671377"/>
            <a:ext cx="2592012" cy="790575"/>
          </a:xfrm>
          <a:prstGeom prst="rect">
            <a:avLst/>
          </a:prstGeom>
        </p:spPr>
        <p:txBody>
          <a:bodyPr lIns="0" tIns="0" rIns="0" bIns="0" rtlCol="0" anchor="t">
            <a:spAutoFit/>
          </a:bodyPr>
          <a:lstStyle/>
          <a:p>
            <a:pPr algn="ctr">
              <a:lnSpc>
                <a:spcPts val="6299"/>
              </a:lnSpc>
            </a:pPr>
            <a:r>
              <a:rPr lang="en-US" sz="4500" b="1">
                <a:solidFill>
                  <a:srgbClr val="FFFFFF"/>
                </a:solidFill>
                <a:latin typeface="Arimo Bold"/>
                <a:ea typeface="Arimo Bold"/>
                <a:cs typeface="Arimo Bold"/>
                <a:sym typeface="Arimo Bold"/>
              </a:rPr>
              <a:t>111K</a:t>
            </a:r>
          </a:p>
        </p:txBody>
      </p:sp>
      <p:sp>
        <p:nvSpPr>
          <p:cNvPr id="31" name="TextBox 31"/>
          <p:cNvSpPr txBox="1"/>
          <p:nvPr/>
        </p:nvSpPr>
        <p:spPr>
          <a:xfrm>
            <a:off x="9773648" y="6671377"/>
            <a:ext cx="2592012" cy="790575"/>
          </a:xfrm>
          <a:prstGeom prst="rect">
            <a:avLst/>
          </a:prstGeom>
        </p:spPr>
        <p:txBody>
          <a:bodyPr lIns="0" tIns="0" rIns="0" bIns="0" rtlCol="0" anchor="t">
            <a:spAutoFit/>
          </a:bodyPr>
          <a:lstStyle/>
          <a:p>
            <a:pPr algn="ctr">
              <a:lnSpc>
                <a:spcPts val="6299"/>
              </a:lnSpc>
            </a:pPr>
            <a:r>
              <a:rPr lang="en-US" sz="4500" b="1">
                <a:solidFill>
                  <a:srgbClr val="FFFFFF"/>
                </a:solidFill>
                <a:latin typeface="Arimo Bold"/>
                <a:ea typeface="Arimo Bold"/>
                <a:cs typeface="Arimo Bold"/>
                <a:sym typeface="Arimo Bold"/>
              </a:rPr>
              <a:t>280</a:t>
            </a:r>
          </a:p>
        </p:txBody>
      </p:sp>
      <p:sp>
        <p:nvSpPr>
          <p:cNvPr id="32" name="TextBox 32"/>
          <p:cNvSpPr txBox="1"/>
          <p:nvPr/>
        </p:nvSpPr>
        <p:spPr>
          <a:xfrm>
            <a:off x="13625083" y="4672718"/>
            <a:ext cx="2592012" cy="790575"/>
          </a:xfrm>
          <a:prstGeom prst="rect">
            <a:avLst/>
          </a:prstGeom>
        </p:spPr>
        <p:txBody>
          <a:bodyPr lIns="0" tIns="0" rIns="0" bIns="0" rtlCol="0" anchor="t">
            <a:spAutoFit/>
          </a:bodyPr>
          <a:lstStyle/>
          <a:p>
            <a:pPr algn="ctr">
              <a:lnSpc>
                <a:spcPts val="6299"/>
              </a:lnSpc>
            </a:pPr>
            <a:r>
              <a:rPr lang="en-US" sz="4500" b="1">
                <a:solidFill>
                  <a:srgbClr val="FFFFFF"/>
                </a:solidFill>
                <a:latin typeface="Arimo Bold"/>
                <a:ea typeface="Arimo Bold"/>
                <a:cs typeface="Arimo Bold"/>
                <a:sym typeface="Arimo Bold"/>
              </a:rPr>
              <a:t>82M</a:t>
            </a:r>
          </a:p>
        </p:txBody>
      </p:sp>
      <p:sp>
        <p:nvSpPr>
          <p:cNvPr id="33" name="TextBox 33"/>
          <p:cNvSpPr txBox="1"/>
          <p:nvPr/>
        </p:nvSpPr>
        <p:spPr>
          <a:xfrm>
            <a:off x="6540053" y="1804747"/>
            <a:ext cx="5207893" cy="965175"/>
          </a:xfrm>
          <a:prstGeom prst="rect">
            <a:avLst/>
          </a:prstGeom>
        </p:spPr>
        <p:txBody>
          <a:bodyPr lIns="0" tIns="0" rIns="0" bIns="0" rtlCol="0" anchor="t">
            <a:spAutoFit/>
          </a:bodyPr>
          <a:lstStyle/>
          <a:p>
            <a:pPr algn="ctr">
              <a:lnSpc>
                <a:spcPts val="7698"/>
              </a:lnSpc>
            </a:pPr>
            <a:r>
              <a:rPr lang="en-US" sz="5498" b="1">
                <a:solidFill>
                  <a:srgbClr val="000000"/>
                </a:solidFill>
                <a:latin typeface="Arimo Bold"/>
                <a:ea typeface="Arimo Bold"/>
                <a:cs typeface="Arimo Bold"/>
                <a:sym typeface="Arimo Bold"/>
              </a:rPr>
              <a:t>AIRLINES </a:t>
            </a:r>
          </a:p>
        </p:txBody>
      </p:sp>
      <p:sp>
        <p:nvSpPr>
          <p:cNvPr id="34" name="TextBox 34"/>
          <p:cNvSpPr txBox="1"/>
          <p:nvPr/>
        </p:nvSpPr>
        <p:spPr>
          <a:xfrm>
            <a:off x="5653081" y="2636564"/>
            <a:ext cx="6981839" cy="1069942"/>
          </a:xfrm>
          <a:prstGeom prst="rect">
            <a:avLst/>
          </a:prstGeom>
        </p:spPr>
        <p:txBody>
          <a:bodyPr lIns="0" tIns="0" rIns="0" bIns="0" rtlCol="0" anchor="t">
            <a:spAutoFit/>
          </a:bodyPr>
          <a:lstStyle/>
          <a:p>
            <a:pPr algn="ctr">
              <a:lnSpc>
                <a:spcPts val="7698"/>
              </a:lnSpc>
            </a:pPr>
            <a:r>
              <a:rPr lang="en-US" sz="5498" b="1">
                <a:solidFill>
                  <a:srgbClr val="1BBC9B"/>
                </a:solidFill>
                <a:latin typeface="Arimo Bold"/>
                <a:ea typeface="Arimo Bold"/>
                <a:cs typeface="Arimo Bold"/>
                <a:sym typeface="Arimo Bold"/>
              </a:rPr>
              <a:t>ACHIEVEMENT.</a:t>
            </a:r>
          </a:p>
        </p:txBody>
      </p:sp>
      <p:sp>
        <p:nvSpPr>
          <p:cNvPr id="35" name="TextBox 35"/>
          <p:cNvSpPr txBox="1"/>
          <p:nvPr/>
        </p:nvSpPr>
        <p:spPr>
          <a:xfrm>
            <a:off x="17204053" y="9163050"/>
            <a:ext cx="262893"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17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2990" y="146501"/>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036602" y="28816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273322"/>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179873" y="391617"/>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3429000" y="862013"/>
            <a:ext cx="10555302" cy="737544"/>
            <a:chOff x="-1315824" y="-19049"/>
            <a:chExt cx="14073736" cy="983392"/>
          </a:xfrm>
        </p:grpSpPr>
        <p:sp>
          <p:nvSpPr>
            <p:cNvPr id="10" name="Freeform 10"/>
            <p:cNvSpPr/>
            <p:nvPr/>
          </p:nvSpPr>
          <p:spPr>
            <a:xfrm>
              <a:off x="0" y="0"/>
              <a:ext cx="12757912" cy="964311"/>
            </a:xfrm>
            <a:custGeom>
              <a:avLst/>
              <a:gdLst/>
              <a:ahLst/>
              <a:cxnLst/>
              <a:rect l="l" t="t" r="r" b="b"/>
              <a:pathLst>
                <a:path w="12757912" h="964311">
                  <a:moveTo>
                    <a:pt x="12757912" y="0"/>
                  </a:moveTo>
                  <a:lnTo>
                    <a:pt x="0" y="0"/>
                  </a:lnTo>
                  <a:lnTo>
                    <a:pt x="521589" y="482219"/>
                  </a:lnTo>
                  <a:lnTo>
                    <a:pt x="0" y="964311"/>
                  </a:lnTo>
                  <a:lnTo>
                    <a:pt x="12757912" y="964311"/>
                  </a:lnTo>
                  <a:lnTo>
                    <a:pt x="12236323" y="482219"/>
                  </a:lnTo>
                  <a:lnTo>
                    <a:pt x="12757912" y="0"/>
                  </a:lnTo>
                  <a:close/>
                </a:path>
              </a:pathLst>
            </a:custGeom>
            <a:solidFill>
              <a:srgbClr val="01C892"/>
            </a:solidFill>
          </p:spPr>
        </p:sp>
        <p:sp>
          <p:nvSpPr>
            <p:cNvPr id="11" name="TextBox 11"/>
            <p:cNvSpPr txBox="1"/>
            <p:nvPr/>
          </p:nvSpPr>
          <p:spPr>
            <a:xfrm>
              <a:off x="-1315824" y="-19049"/>
              <a:ext cx="14073712" cy="983392"/>
            </a:xfrm>
            <a:prstGeom prst="rect">
              <a:avLst/>
            </a:prstGeom>
          </p:spPr>
          <p:txBody>
            <a:bodyPr lIns="50800" tIns="50800" rIns="50800" bIns="50800" rtlCol="0" anchor="t"/>
            <a:lstStyle/>
            <a:p>
              <a:pPr algn="l">
                <a:lnSpc>
                  <a:spcPts val="4800"/>
                </a:lnSpc>
              </a:pPr>
              <a:r>
                <a:rPr lang="en-US" sz="4000" b="1" dirty="0">
                  <a:solidFill>
                    <a:srgbClr val="000000"/>
                  </a:solidFill>
                  <a:latin typeface="Arimo Bold"/>
                  <a:ea typeface="Arimo Bold"/>
                  <a:cs typeface="Arimo Bold"/>
                  <a:sym typeface="Arimo Bold"/>
                </a:rPr>
                <a:t>              CHALLENGES ENCOUNTERED</a:t>
              </a:r>
            </a:p>
          </p:txBody>
        </p:sp>
      </p:grpSp>
      <p:sp>
        <p:nvSpPr>
          <p:cNvPr id="12" name="TextBox 12"/>
          <p:cNvSpPr txBox="1"/>
          <p:nvPr/>
        </p:nvSpPr>
        <p:spPr>
          <a:xfrm>
            <a:off x="1953655" y="205822"/>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3" name="TextBox 13"/>
          <p:cNvSpPr txBox="1"/>
          <p:nvPr/>
        </p:nvSpPr>
        <p:spPr>
          <a:xfrm>
            <a:off x="872433" y="9735138"/>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4" name="TextBox 14"/>
          <p:cNvSpPr txBox="1"/>
          <p:nvPr/>
        </p:nvSpPr>
        <p:spPr>
          <a:xfrm>
            <a:off x="9787978" y="364339"/>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5" name="TextBox 15"/>
          <p:cNvSpPr txBox="1"/>
          <p:nvPr/>
        </p:nvSpPr>
        <p:spPr>
          <a:xfrm>
            <a:off x="11240734" y="334467"/>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6" name="TextBox 16"/>
          <p:cNvSpPr txBox="1"/>
          <p:nvPr/>
        </p:nvSpPr>
        <p:spPr>
          <a:xfrm>
            <a:off x="13444532" y="353517"/>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7" name="TextBox 17"/>
          <p:cNvSpPr txBox="1"/>
          <p:nvPr/>
        </p:nvSpPr>
        <p:spPr>
          <a:xfrm>
            <a:off x="14891866" y="353517"/>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8" name="TextBox 18"/>
          <p:cNvSpPr txBox="1"/>
          <p:nvPr/>
        </p:nvSpPr>
        <p:spPr>
          <a:xfrm>
            <a:off x="1895638" y="9745453"/>
            <a:ext cx="1899445" cy="339700"/>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18</a:t>
            </a:r>
          </a:p>
        </p:txBody>
      </p:sp>
      <p:sp>
        <p:nvSpPr>
          <p:cNvPr id="19" name="TextBox 19"/>
          <p:cNvSpPr txBox="1"/>
          <p:nvPr/>
        </p:nvSpPr>
        <p:spPr>
          <a:xfrm>
            <a:off x="17091739" y="9679987"/>
            <a:ext cx="1028700" cy="349250"/>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18</a:t>
            </a:r>
          </a:p>
        </p:txBody>
      </p:sp>
      <p:sp>
        <p:nvSpPr>
          <p:cNvPr id="20" name="Freeform 7">
            <a:extLst>
              <a:ext uri="{FF2B5EF4-FFF2-40B4-BE49-F238E27FC236}">
                <a16:creationId xmlns:a16="http://schemas.microsoft.com/office/drawing/2014/main" id="{0E52B393-F464-4F10-AEA1-80B0C19B599A}"/>
              </a:ext>
            </a:extLst>
          </p:cNvPr>
          <p:cNvSpPr/>
          <p:nvPr/>
        </p:nvSpPr>
        <p:spPr>
          <a:xfrm>
            <a:off x="5210338" y="6093964"/>
            <a:ext cx="2238367" cy="1958818"/>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9">
            <a:extLst>
              <a:ext uri="{FF2B5EF4-FFF2-40B4-BE49-F238E27FC236}">
                <a16:creationId xmlns:a16="http://schemas.microsoft.com/office/drawing/2014/main" id="{91EEB20C-CB63-4251-9C8A-98EF4F482929}"/>
              </a:ext>
            </a:extLst>
          </p:cNvPr>
          <p:cNvSpPr/>
          <p:nvPr/>
        </p:nvSpPr>
        <p:spPr>
          <a:xfrm>
            <a:off x="5777120" y="6512818"/>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4">
            <a:extLst>
              <a:ext uri="{FF2B5EF4-FFF2-40B4-BE49-F238E27FC236}">
                <a16:creationId xmlns:a16="http://schemas.microsoft.com/office/drawing/2014/main" id="{40243D3C-A435-4444-AF2E-1165F413F72E}"/>
              </a:ext>
            </a:extLst>
          </p:cNvPr>
          <p:cNvSpPr/>
          <p:nvPr/>
        </p:nvSpPr>
        <p:spPr>
          <a:xfrm>
            <a:off x="8434747" y="4702263"/>
            <a:ext cx="2238367" cy="1775010"/>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23" name="Freeform 8">
            <a:extLst>
              <a:ext uri="{FF2B5EF4-FFF2-40B4-BE49-F238E27FC236}">
                <a16:creationId xmlns:a16="http://schemas.microsoft.com/office/drawing/2014/main" id="{E8573A89-A490-4F83-AC97-FF08B84B4AB7}"/>
              </a:ext>
            </a:extLst>
          </p:cNvPr>
          <p:cNvSpPr/>
          <p:nvPr/>
        </p:nvSpPr>
        <p:spPr>
          <a:xfrm>
            <a:off x="8919583" y="4825424"/>
            <a:ext cx="1268693" cy="1211025"/>
          </a:xfrm>
          <a:custGeom>
            <a:avLst/>
            <a:gdLst/>
            <a:ahLst/>
            <a:cxnLst/>
            <a:rect l="l" t="t" r="r" b="b"/>
            <a:pathLst>
              <a:path w="1268693" h="1211025">
                <a:moveTo>
                  <a:pt x="0" y="0"/>
                </a:moveTo>
                <a:lnTo>
                  <a:pt x="1268694" y="0"/>
                </a:lnTo>
                <a:lnTo>
                  <a:pt x="1268694" y="1211025"/>
                </a:lnTo>
                <a:lnTo>
                  <a:pt x="0" y="12110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Freeform 5">
            <a:extLst>
              <a:ext uri="{FF2B5EF4-FFF2-40B4-BE49-F238E27FC236}">
                <a16:creationId xmlns:a16="http://schemas.microsoft.com/office/drawing/2014/main" id="{F1E40A65-65E1-4B0E-AAB8-E8EB68F93A77}"/>
              </a:ext>
            </a:extLst>
          </p:cNvPr>
          <p:cNvSpPr/>
          <p:nvPr/>
        </p:nvSpPr>
        <p:spPr>
          <a:xfrm>
            <a:off x="11910352" y="5853238"/>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6">
            <a:extLst>
              <a:ext uri="{FF2B5EF4-FFF2-40B4-BE49-F238E27FC236}">
                <a16:creationId xmlns:a16="http://schemas.microsoft.com/office/drawing/2014/main" id="{DCBCC298-1996-4183-B523-D61F7DE46F1B}"/>
              </a:ext>
            </a:extLst>
          </p:cNvPr>
          <p:cNvSpPr/>
          <p:nvPr/>
        </p:nvSpPr>
        <p:spPr>
          <a:xfrm>
            <a:off x="12659383" y="6512818"/>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3">
            <a:extLst>
              <a:ext uri="{FF2B5EF4-FFF2-40B4-BE49-F238E27FC236}">
                <a16:creationId xmlns:a16="http://schemas.microsoft.com/office/drawing/2014/main" id="{9BDE3E20-1900-498F-9F26-B0052CE00E31}"/>
              </a:ext>
            </a:extLst>
          </p:cNvPr>
          <p:cNvSpPr/>
          <p:nvPr/>
        </p:nvSpPr>
        <p:spPr>
          <a:xfrm>
            <a:off x="5628618" y="5853238"/>
            <a:ext cx="7673056" cy="2613620"/>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7" name="Group 10">
            <a:extLst>
              <a:ext uri="{FF2B5EF4-FFF2-40B4-BE49-F238E27FC236}">
                <a16:creationId xmlns:a16="http://schemas.microsoft.com/office/drawing/2014/main" id="{C241F431-E5B1-40CD-BDE4-53DD8DA4C4D2}"/>
              </a:ext>
            </a:extLst>
          </p:cNvPr>
          <p:cNvGrpSpPr/>
          <p:nvPr/>
        </p:nvGrpSpPr>
        <p:grpSpPr>
          <a:xfrm>
            <a:off x="2845361" y="1719439"/>
            <a:ext cx="2783258" cy="1053047"/>
            <a:chOff x="0" y="0"/>
            <a:chExt cx="914964" cy="315070"/>
          </a:xfrm>
        </p:grpSpPr>
        <p:sp>
          <p:nvSpPr>
            <p:cNvPr id="28" name="Freeform 11">
              <a:extLst>
                <a:ext uri="{FF2B5EF4-FFF2-40B4-BE49-F238E27FC236}">
                  <a16:creationId xmlns:a16="http://schemas.microsoft.com/office/drawing/2014/main" id="{C301E50A-93D5-4236-983F-BB77899592FD}"/>
                </a:ext>
              </a:extLst>
            </p:cNvPr>
            <p:cNvSpPr/>
            <p:nvPr/>
          </p:nvSpPr>
          <p:spPr>
            <a:xfrm>
              <a:off x="0" y="0"/>
              <a:ext cx="914964" cy="315070"/>
            </a:xfrm>
            <a:custGeom>
              <a:avLst/>
              <a:gdLst/>
              <a:ahLst/>
              <a:cxnLst/>
              <a:rect l="l" t="t" r="r" b="b"/>
              <a:pathLst>
                <a:path w="914964" h="315070">
                  <a:moveTo>
                    <a:pt x="0" y="0"/>
                  </a:moveTo>
                  <a:lnTo>
                    <a:pt x="914964" y="0"/>
                  </a:lnTo>
                  <a:lnTo>
                    <a:pt x="914964" y="315070"/>
                  </a:lnTo>
                  <a:lnTo>
                    <a:pt x="0" y="315070"/>
                  </a:lnTo>
                  <a:close/>
                </a:path>
              </a:pathLst>
            </a:custGeom>
            <a:solidFill>
              <a:srgbClr val="1A1A1A"/>
            </a:solidFill>
          </p:spPr>
        </p:sp>
        <p:sp>
          <p:nvSpPr>
            <p:cNvPr id="29" name="TextBox 12">
              <a:extLst>
                <a:ext uri="{FF2B5EF4-FFF2-40B4-BE49-F238E27FC236}">
                  <a16:creationId xmlns:a16="http://schemas.microsoft.com/office/drawing/2014/main" id="{114F13B7-E81A-46FC-A6A1-E207DA380BFE}"/>
                </a:ext>
              </a:extLst>
            </p:cNvPr>
            <p:cNvSpPr txBox="1"/>
            <p:nvPr/>
          </p:nvSpPr>
          <p:spPr>
            <a:xfrm>
              <a:off x="0" y="-57150"/>
              <a:ext cx="914964" cy="372220"/>
            </a:xfrm>
            <a:prstGeom prst="rect">
              <a:avLst/>
            </a:prstGeom>
          </p:spPr>
          <p:txBody>
            <a:bodyPr lIns="50800" tIns="50800" rIns="50800" bIns="50800" rtlCol="0" anchor="ctr"/>
            <a:lstStyle/>
            <a:p>
              <a:pPr marL="0" lvl="0" indent="0" algn="ctr">
                <a:lnSpc>
                  <a:spcPts val="4114"/>
                </a:lnSpc>
                <a:spcBef>
                  <a:spcPct val="0"/>
                </a:spcBef>
              </a:pPr>
              <a:r>
                <a:rPr lang="en-US" sz="3200" b="1" spc="29" dirty="0">
                  <a:solidFill>
                    <a:srgbClr val="FFFFFF"/>
                  </a:solidFill>
                  <a:latin typeface="Arimo Bold" panose="020B0604020202020204" charset="0"/>
                  <a:ea typeface="Arimo Bold" panose="020B0604020202020204" charset="0"/>
                  <a:cs typeface="Arimo Bold" panose="020B0604020202020204" charset="0"/>
                  <a:sym typeface="DM Sans Bold"/>
                </a:rPr>
                <a:t>Technical</a:t>
              </a:r>
              <a:r>
                <a:rPr lang="en-US" sz="2981" b="1" spc="29" dirty="0">
                  <a:solidFill>
                    <a:srgbClr val="FFFFFF"/>
                  </a:solidFill>
                  <a:latin typeface="Arimo Bold" panose="020B0604020202020204" charset="0"/>
                  <a:ea typeface="Arimo Bold" panose="020B0604020202020204" charset="0"/>
                  <a:cs typeface="Arimo Bold" panose="020B0604020202020204" charset="0"/>
                  <a:sym typeface="DM Sans Bold"/>
                </a:rPr>
                <a:t> </a:t>
              </a:r>
              <a:r>
                <a:rPr lang="en-US" sz="3200" b="1" spc="29" dirty="0">
                  <a:solidFill>
                    <a:srgbClr val="FFFFFF"/>
                  </a:solidFill>
                  <a:latin typeface="Arimo Bold" panose="020B0604020202020204" charset="0"/>
                  <a:ea typeface="Arimo Bold" panose="020B0604020202020204" charset="0"/>
                  <a:cs typeface="Arimo Bold" panose="020B0604020202020204" charset="0"/>
                  <a:sym typeface="DM Sans Bold"/>
                </a:rPr>
                <a:t>Challenges</a:t>
              </a:r>
              <a:endParaRPr lang="en-US" sz="2981" b="1" spc="29" dirty="0">
                <a:solidFill>
                  <a:srgbClr val="FFFFFF"/>
                </a:solidFill>
                <a:latin typeface="Arimo Bold" panose="020B0604020202020204" charset="0"/>
                <a:ea typeface="Arimo Bold" panose="020B0604020202020204" charset="0"/>
                <a:cs typeface="Arimo Bold" panose="020B0604020202020204" charset="0"/>
                <a:sym typeface="DM Sans Bold"/>
              </a:endParaRPr>
            </a:p>
          </p:txBody>
        </p:sp>
      </p:grpSp>
      <p:grpSp>
        <p:nvGrpSpPr>
          <p:cNvPr id="30" name="Group 10">
            <a:extLst>
              <a:ext uri="{FF2B5EF4-FFF2-40B4-BE49-F238E27FC236}">
                <a16:creationId xmlns:a16="http://schemas.microsoft.com/office/drawing/2014/main" id="{E1AA11C8-9DA5-4C5D-9C3A-DDC2E928E881}"/>
              </a:ext>
            </a:extLst>
          </p:cNvPr>
          <p:cNvGrpSpPr/>
          <p:nvPr/>
        </p:nvGrpSpPr>
        <p:grpSpPr>
          <a:xfrm>
            <a:off x="12555093" y="1443981"/>
            <a:ext cx="3474003" cy="1413272"/>
            <a:chOff x="0" y="-57150"/>
            <a:chExt cx="914964" cy="372220"/>
          </a:xfrm>
        </p:grpSpPr>
        <p:sp>
          <p:nvSpPr>
            <p:cNvPr id="31" name="Freeform 11">
              <a:extLst>
                <a:ext uri="{FF2B5EF4-FFF2-40B4-BE49-F238E27FC236}">
                  <a16:creationId xmlns:a16="http://schemas.microsoft.com/office/drawing/2014/main" id="{638A7FDA-8EAB-435A-B5E1-53D471C18FC0}"/>
                </a:ext>
              </a:extLst>
            </p:cNvPr>
            <p:cNvSpPr/>
            <p:nvPr/>
          </p:nvSpPr>
          <p:spPr>
            <a:xfrm>
              <a:off x="41589" y="0"/>
              <a:ext cx="831786" cy="315070"/>
            </a:xfrm>
            <a:custGeom>
              <a:avLst/>
              <a:gdLst/>
              <a:ahLst/>
              <a:cxnLst/>
              <a:rect l="l" t="t" r="r" b="b"/>
              <a:pathLst>
                <a:path w="914964" h="315070">
                  <a:moveTo>
                    <a:pt x="0" y="0"/>
                  </a:moveTo>
                  <a:lnTo>
                    <a:pt x="914964" y="0"/>
                  </a:lnTo>
                  <a:lnTo>
                    <a:pt x="914964" y="315070"/>
                  </a:lnTo>
                  <a:lnTo>
                    <a:pt x="0" y="315070"/>
                  </a:lnTo>
                  <a:close/>
                </a:path>
              </a:pathLst>
            </a:custGeom>
            <a:solidFill>
              <a:srgbClr val="1A1A1A"/>
            </a:solidFill>
          </p:spPr>
        </p:sp>
        <p:sp>
          <p:nvSpPr>
            <p:cNvPr id="32" name="TextBox 12">
              <a:extLst>
                <a:ext uri="{FF2B5EF4-FFF2-40B4-BE49-F238E27FC236}">
                  <a16:creationId xmlns:a16="http://schemas.microsoft.com/office/drawing/2014/main" id="{B9C85B30-0535-4AC0-B932-146C772A682F}"/>
                </a:ext>
              </a:extLst>
            </p:cNvPr>
            <p:cNvSpPr txBox="1"/>
            <p:nvPr/>
          </p:nvSpPr>
          <p:spPr>
            <a:xfrm>
              <a:off x="0" y="-57150"/>
              <a:ext cx="914964" cy="372220"/>
            </a:xfrm>
            <a:prstGeom prst="rect">
              <a:avLst/>
            </a:prstGeom>
          </p:spPr>
          <p:txBody>
            <a:bodyPr lIns="50800" tIns="50800" rIns="50800" bIns="50800" rtlCol="0" anchor="ctr"/>
            <a:lstStyle/>
            <a:p>
              <a:pPr algn="ctr">
                <a:lnSpc>
                  <a:spcPts val="4114"/>
                </a:lnSpc>
                <a:spcBef>
                  <a:spcPct val="0"/>
                </a:spcBef>
              </a:pPr>
              <a:endParaRPr lang="en-US" sz="2981" b="1" spc="29" dirty="0">
                <a:solidFill>
                  <a:srgbClr val="FFFFFF"/>
                </a:solidFill>
                <a:latin typeface="Arimo Bold" panose="020B0604020202020204" charset="0"/>
                <a:ea typeface="Arimo Bold" panose="020B0604020202020204" charset="0"/>
                <a:cs typeface="Arimo Bold" panose="020B0604020202020204" charset="0"/>
                <a:sym typeface="DM Sans Bold"/>
              </a:endParaRPr>
            </a:p>
            <a:p>
              <a:pPr algn="ctr">
                <a:lnSpc>
                  <a:spcPts val="4114"/>
                </a:lnSpc>
                <a:spcBef>
                  <a:spcPct val="0"/>
                </a:spcBef>
              </a:pPr>
              <a:r>
                <a:rPr lang="en-US" sz="3200" b="1" spc="29" dirty="0">
                  <a:solidFill>
                    <a:srgbClr val="FFFFFF"/>
                  </a:solidFill>
                  <a:latin typeface="Arimo Bold" panose="020B0604020202020204" charset="0"/>
                  <a:ea typeface="Arimo Bold" panose="020B0604020202020204" charset="0"/>
                  <a:cs typeface="Arimo Bold" panose="020B0604020202020204" charset="0"/>
                  <a:sym typeface="DM Sans Bold"/>
                </a:rPr>
                <a:t>Solutions/</a:t>
              </a:r>
            </a:p>
            <a:p>
              <a:pPr algn="ctr">
                <a:lnSpc>
                  <a:spcPts val="4114"/>
                </a:lnSpc>
                <a:spcBef>
                  <a:spcPct val="0"/>
                </a:spcBef>
              </a:pPr>
              <a:r>
                <a:rPr lang="en-US" sz="3200" b="1" spc="29" dirty="0">
                  <a:solidFill>
                    <a:srgbClr val="FFFFFF"/>
                  </a:solidFill>
                  <a:latin typeface="Arimo Bold" panose="020B0604020202020204" charset="0"/>
                  <a:ea typeface="Arimo Bold" panose="020B0604020202020204" charset="0"/>
                  <a:cs typeface="Arimo Bold" panose="020B0604020202020204" charset="0"/>
                  <a:sym typeface="DM Sans Bold"/>
                </a:rPr>
                <a:t> Workaround</a:t>
              </a:r>
            </a:p>
            <a:p>
              <a:pPr marL="0" lvl="0" indent="0" algn="ctr">
                <a:lnSpc>
                  <a:spcPts val="4114"/>
                </a:lnSpc>
                <a:spcBef>
                  <a:spcPct val="0"/>
                </a:spcBef>
              </a:pPr>
              <a:endParaRPr lang="en-US" sz="2981" b="1" spc="29" dirty="0">
                <a:solidFill>
                  <a:srgbClr val="FFFFFF"/>
                </a:solidFill>
                <a:latin typeface="DM Sans Bold"/>
                <a:ea typeface="DM Sans Bold"/>
                <a:cs typeface="DM Sans Bold"/>
                <a:sym typeface="DM Sans Bold"/>
              </a:endParaRPr>
            </a:p>
          </p:txBody>
        </p:sp>
      </p:grpSp>
      <p:sp>
        <p:nvSpPr>
          <p:cNvPr id="33" name="TextBox 14">
            <a:extLst>
              <a:ext uri="{FF2B5EF4-FFF2-40B4-BE49-F238E27FC236}">
                <a16:creationId xmlns:a16="http://schemas.microsoft.com/office/drawing/2014/main" id="{8B9F4CCD-1F95-4CE1-813F-24CD2AB1AC9E}"/>
              </a:ext>
            </a:extLst>
          </p:cNvPr>
          <p:cNvSpPr txBox="1"/>
          <p:nvPr/>
        </p:nvSpPr>
        <p:spPr>
          <a:xfrm>
            <a:off x="1288424" y="2918954"/>
            <a:ext cx="6254887" cy="1436291"/>
          </a:xfrm>
          <a:prstGeom prst="rect">
            <a:avLst/>
          </a:prstGeom>
        </p:spPr>
        <p:txBody>
          <a:bodyPr wrap="square" lIns="0" tIns="0" rIns="0" bIns="0" rtlCol="0" anchor="t">
            <a:spAutoFit/>
          </a:bodyPr>
          <a:lstStyle/>
          <a:p>
            <a:pPr marL="0" lvl="0" indent="0" algn="ctr">
              <a:lnSpc>
                <a:spcPts val="2774"/>
              </a:lnSpc>
              <a:spcBef>
                <a:spcPct val="0"/>
              </a:spcBef>
            </a:pPr>
            <a:r>
              <a:rPr lang="en-US" sz="2400" b="1" dirty="0">
                <a:latin typeface="Arial" panose="020B0604020202020204" pitchFamily="34" charset="0"/>
                <a:cs typeface="Arial" panose="020B0604020202020204" pitchFamily="34" charset="0"/>
              </a:rPr>
              <a:t>SQL Data Loading Errors</a:t>
            </a:r>
            <a:r>
              <a:rPr lang="en-US" sz="2400" dirty="0">
                <a:latin typeface="Arial" panose="020B0604020202020204" pitchFamily="34" charset="0"/>
                <a:cs typeface="Arial" panose="020B0604020202020204" pitchFamily="34" charset="0"/>
              </a:rPr>
              <a:t>: We encountered issues while loading data from the SQL database due to  data structure was huge and slow query execution.</a:t>
            </a:r>
            <a:endParaRPr lang="en-US" sz="2010" spc="197" dirty="0">
              <a:solidFill>
                <a:srgbClr val="231F20"/>
              </a:solidFill>
              <a:latin typeface="Arial" panose="020B0604020202020204" pitchFamily="34" charset="0"/>
              <a:ea typeface="DM Sans"/>
              <a:cs typeface="Arial" panose="020B0604020202020204" pitchFamily="34" charset="0"/>
              <a:sym typeface="DM Sans"/>
            </a:endParaRPr>
          </a:p>
        </p:txBody>
      </p:sp>
      <p:sp>
        <p:nvSpPr>
          <p:cNvPr id="34" name="TextBox 14">
            <a:extLst>
              <a:ext uri="{FF2B5EF4-FFF2-40B4-BE49-F238E27FC236}">
                <a16:creationId xmlns:a16="http://schemas.microsoft.com/office/drawing/2014/main" id="{60ECE78E-573C-4280-B6C8-99E74B798C1B}"/>
              </a:ext>
            </a:extLst>
          </p:cNvPr>
          <p:cNvSpPr txBox="1"/>
          <p:nvPr/>
        </p:nvSpPr>
        <p:spPr>
          <a:xfrm>
            <a:off x="1347056" y="4712791"/>
            <a:ext cx="6254887" cy="718145"/>
          </a:xfrm>
          <a:prstGeom prst="rect">
            <a:avLst/>
          </a:prstGeom>
        </p:spPr>
        <p:txBody>
          <a:bodyPr wrap="square" lIns="0" tIns="0" rIns="0" bIns="0" rtlCol="0" anchor="t">
            <a:spAutoFit/>
          </a:bodyPr>
          <a:lstStyle/>
          <a:p>
            <a:pPr marL="0" lvl="0" indent="0" algn="ctr">
              <a:lnSpc>
                <a:spcPts val="2774"/>
              </a:lnSpc>
              <a:spcBef>
                <a:spcPct val="0"/>
              </a:spcBef>
            </a:pPr>
            <a:r>
              <a:rPr lang="en-US" sz="2400" dirty="0">
                <a:latin typeface="Arial" panose="020B0604020202020204" pitchFamily="34" charset="0"/>
                <a:cs typeface="Arial" panose="020B0604020202020204" pitchFamily="34" charset="0"/>
              </a:rPr>
              <a:t>The slicers were not filtering data correctly due to mis linked fields in the data model</a:t>
            </a:r>
            <a:endParaRPr lang="en-US" sz="2010" spc="197" dirty="0">
              <a:solidFill>
                <a:srgbClr val="231F20"/>
              </a:solidFill>
              <a:latin typeface="Arial" panose="020B0604020202020204" pitchFamily="34" charset="0"/>
              <a:ea typeface="DM Sans"/>
              <a:cs typeface="Arial" panose="020B0604020202020204" pitchFamily="34" charset="0"/>
              <a:sym typeface="DM Sans"/>
            </a:endParaRPr>
          </a:p>
        </p:txBody>
      </p:sp>
      <p:sp>
        <p:nvSpPr>
          <p:cNvPr id="35" name="TextBox 22">
            <a:extLst>
              <a:ext uri="{FF2B5EF4-FFF2-40B4-BE49-F238E27FC236}">
                <a16:creationId xmlns:a16="http://schemas.microsoft.com/office/drawing/2014/main" id="{1E546FF1-D859-42E8-9A69-266F77B7EDB2}"/>
              </a:ext>
            </a:extLst>
          </p:cNvPr>
          <p:cNvSpPr txBox="1"/>
          <p:nvPr/>
        </p:nvSpPr>
        <p:spPr>
          <a:xfrm>
            <a:off x="11879885" y="3009884"/>
            <a:ext cx="4824417" cy="1077218"/>
          </a:xfrm>
          <a:prstGeom prst="rect">
            <a:avLst/>
          </a:prstGeom>
        </p:spPr>
        <p:txBody>
          <a:bodyPr wrap="square" lIns="0" tIns="0" rIns="0" bIns="0" rtlCol="0" anchor="t">
            <a:spAutoFit/>
          </a:bodyPr>
          <a:lstStyle/>
          <a:p>
            <a:pPr marL="0" lvl="0" indent="0" algn="ctr">
              <a:lnSpc>
                <a:spcPts val="2774"/>
              </a:lnSpc>
              <a:spcBef>
                <a:spcPct val="0"/>
              </a:spcBef>
            </a:pPr>
            <a:r>
              <a:rPr lang="en-US" sz="2400" dirty="0">
                <a:latin typeface="Arial" panose="020B0604020202020204" pitchFamily="34" charset="0"/>
                <a:cs typeface="Arial" panose="020B0604020202020204" pitchFamily="34" charset="0"/>
              </a:rPr>
              <a:t>This was resolved by optimizing SQL queries and cleaning the data before import.</a:t>
            </a:r>
            <a:endParaRPr lang="en-US" sz="2010" spc="197" dirty="0">
              <a:solidFill>
                <a:srgbClr val="231F20"/>
              </a:solidFill>
              <a:latin typeface="Arial" panose="020B0604020202020204" pitchFamily="34" charset="0"/>
              <a:ea typeface="DM Sans"/>
              <a:cs typeface="Arial" panose="020B0604020202020204" pitchFamily="34" charset="0"/>
              <a:sym typeface="DM Sans"/>
            </a:endParaRPr>
          </a:p>
        </p:txBody>
      </p:sp>
      <p:sp>
        <p:nvSpPr>
          <p:cNvPr id="36" name="TextBox 22">
            <a:extLst>
              <a:ext uri="{FF2B5EF4-FFF2-40B4-BE49-F238E27FC236}">
                <a16:creationId xmlns:a16="http://schemas.microsoft.com/office/drawing/2014/main" id="{A5FD2AD3-8ACB-4378-A02D-A798BB67EE5E}"/>
              </a:ext>
            </a:extLst>
          </p:cNvPr>
          <p:cNvSpPr txBox="1"/>
          <p:nvPr/>
        </p:nvSpPr>
        <p:spPr>
          <a:xfrm>
            <a:off x="11656728" y="4286815"/>
            <a:ext cx="5673940" cy="1077218"/>
          </a:xfrm>
          <a:prstGeom prst="rect">
            <a:avLst/>
          </a:prstGeom>
        </p:spPr>
        <p:txBody>
          <a:bodyPr wrap="square" lIns="0" tIns="0" rIns="0" bIns="0" rtlCol="0" anchor="t">
            <a:spAutoFit/>
          </a:bodyPr>
          <a:lstStyle/>
          <a:p>
            <a:pPr marL="0" lvl="0" indent="0" algn="ctr">
              <a:lnSpc>
                <a:spcPts val="2774"/>
              </a:lnSpc>
              <a:spcBef>
                <a:spcPct val="0"/>
              </a:spcBef>
            </a:pPr>
            <a:r>
              <a:rPr lang="en-US" sz="2400" dirty="0">
                <a:latin typeface="Arial" panose="020B0604020202020204" pitchFamily="34" charset="0"/>
                <a:cs typeface="Arial" panose="020B0604020202020204" pitchFamily="34" charset="0"/>
              </a:rPr>
              <a:t>We fixed this by reconfiguring the slicers to properly connect to the relevant data, restoring full functionality.</a:t>
            </a:r>
            <a:endParaRPr lang="en-US" sz="2010" spc="197" dirty="0">
              <a:solidFill>
                <a:srgbClr val="231F20"/>
              </a:solidFill>
              <a:latin typeface="Arial" panose="020B0604020202020204" pitchFamily="34" charset="0"/>
              <a:ea typeface="DM Sans"/>
              <a:cs typeface="Arial" panose="020B0604020202020204" pitchFamily="34" charset="0"/>
              <a:sym typeface="DM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2990" y="146501"/>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036602" y="28816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273322"/>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179873" y="391617"/>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3795083" y="876300"/>
            <a:ext cx="10189201" cy="1032041"/>
            <a:chOff x="0" y="0"/>
            <a:chExt cx="12757888" cy="964343"/>
          </a:xfrm>
        </p:grpSpPr>
        <p:sp>
          <p:nvSpPr>
            <p:cNvPr id="10" name="Freeform 10"/>
            <p:cNvSpPr/>
            <p:nvPr/>
          </p:nvSpPr>
          <p:spPr>
            <a:xfrm>
              <a:off x="0" y="0"/>
              <a:ext cx="12757912" cy="964311"/>
            </a:xfrm>
            <a:custGeom>
              <a:avLst/>
              <a:gdLst/>
              <a:ahLst/>
              <a:cxnLst/>
              <a:rect l="l" t="t" r="r" b="b"/>
              <a:pathLst>
                <a:path w="12757912" h="964311">
                  <a:moveTo>
                    <a:pt x="12757912" y="0"/>
                  </a:moveTo>
                  <a:lnTo>
                    <a:pt x="0" y="0"/>
                  </a:lnTo>
                  <a:lnTo>
                    <a:pt x="521589" y="482219"/>
                  </a:lnTo>
                  <a:lnTo>
                    <a:pt x="0" y="964311"/>
                  </a:lnTo>
                  <a:lnTo>
                    <a:pt x="12757912" y="964311"/>
                  </a:lnTo>
                  <a:lnTo>
                    <a:pt x="12236323" y="482219"/>
                  </a:lnTo>
                  <a:lnTo>
                    <a:pt x="12757912" y="0"/>
                  </a:lnTo>
                  <a:close/>
                </a:path>
              </a:pathLst>
            </a:custGeom>
            <a:solidFill>
              <a:srgbClr val="01C892"/>
            </a:solidFill>
          </p:spPr>
        </p:sp>
        <p:sp>
          <p:nvSpPr>
            <p:cNvPr id="11" name="TextBox 11"/>
            <p:cNvSpPr txBox="1"/>
            <p:nvPr/>
          </p:nvSpPr>
          <p:spPr>
            <a:xfrm>
              <a:off x="0" y="-19050"/>
              <a:ext cx="12757888" cy="983393"/>
            </a:xfrm>
            <a:prstGeom prst="rect">
              <a:avLst/>
            </a:prstGeom>
          </p:spPr>
          <p:txBody>
            <a:bodyPr lIns="50800" tIns="50800" rIns="50800" bIns="50800" rtlCol="0" anchor="t"/>
            <a:lstStyle/>
            <a:p>
              <a:pPr marL="0" lvl="0" indent="0" algn="ctr">
                <a:lnSpc>
                  <a:spcPts val="7496"/>
                </a:lnSpc>
                <a:spcBef>
                  <a:spcPct val="0"/>
                </a:spcBef>
              </a:pPr>
              <a:r>
                <a:rPr lang="en-US" sz="3200" b="1" spc="532" dirty="0">
                  <a:solidFill>
                    <a:srgbClr val="231F20"/>
                  </a:solidFill>
                  <a:latin typeface="Arimo Bold" panose="020B0604020202020204" charset="0"/>
                  <a:ea typeface="Arimo Bold" panose="020B0604020202020204" charset="0"/>
                  <a:cs typeface="Arimo Bold" panose="020B0604020202020204" charset="0"/>
                  <a:sym typeface="Oswald Bold"/>
                </a:rPr>
                <a:t>CONCLUSIONS AND KEY TAKEAWAYS</a:t>
              </a:r>
            </a:p>
          </p:txBody>
        </p:sp>
      </p:grpSp>
      <p:sp>
        <p:nvSpPr>
          <p:cNvPr id="12" name="TextBox 12"/>
          <p:cNvSpPr txBox="1"/>
          <p:nvPr/>
        </p:nvSpPr>
        <p:spPr>
          <a:xfrm>
            <a:off x="1953655" y="205822"/>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3" name="TextBox 13"/>
          <p:cNvSpPr txBox="1"/>
          <p:nvPr/>
        </p:nvSpPr>
        <p:spPr>
          <a:xfrm>
            <a:off x="872433" y="9735138"/>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4" name="TextBox 14"/>
          <p:cNvSpPr txBox="1"/>
          <p:nvPr/>
        </p:nvSpPr>
        <p:spPr>
          <a:xfrm>
            <a:off x="9787978" y="364339"/>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5" name="TextBox 15"/>
          <p:cNvSpPr txBox="1"/>
          <p:nvPr/>
        </p:nvSpPr>
        <p:spPr>
          <a:xfrm>
            <a:off x="11240734" y="334467"/>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6" name="TextBox 16"/>
          <p:cNvSpPr txBox="1"/>
          <p:nvPr/>
        </p:nvSpPr>
        <p:spPr>
          <a:xfrm>
            <a:off x="13444532" y="353517"/>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7" name="TextBox 17"/>
          <p:cNvSpPr txBox="1"/>
          <p:nvPr/>
        </p:nvSpPr>
        <p:spPr>
          <a:xfrm>
            <a:off x="14891866" y="353517"/>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8" name="TextBox 18"/>
          <p:cNvSpPr txBox="1"/>
          <p:nvPr/>
        </p:nvSpPr>
        <p:spPr>
          <a:xfrm>
            <a:off x="1895638" y="9745453"/>
            <a:ext cx="1899445" cy="339700"/>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19</a:t>
            </a:r>
          </a:p>
        </p:txBody>
      </p:sp>
      <p:sp>
        <p:nvSpPr>
          <p:cNvPr id="19" name="TextBox 19"/>
          <p:cNvSpPr txBox="1"/>
          <p:nvPr/>
        </p:nvSpPr>
        <p:spPr>
          <a:xfrm>
            <a:off x="17091739" y="9679987"/>
            <a:ext cx="1028700" cy="349250"/>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19</a:t>
            </a:r>
          </a:p>
        </p:txBody>
      </p:sp>
      <p:grpSp>
        <p:nvGrpSpPr>
          <p:cNvPr id="20" name="Group 8">
            <a:extLst>
              <a:ext uri="{FF2B5EF4-FFF2-40B4-BE49-F238E27FC236}">
                <a16:creationId xmlns:a16="http://schemas.microsoft.com/office/drawing/2014/main" id="{20A1CF6A-D5AE-4920-BCFB-A5E6840D1249}"/>
              </a:ext>
            </a:extLst>
          </p:cNvPr>
          <p:cNvGrpSpPr/>
          <p:nvPr/>
        </p:nvGrpSpPr>
        <p:grpSpPr>
          <a:xfrm>
            <a:off x="2406253" y="5936352"/>
            <a:ext cx="2932415" cy="1270667"/>
            <a:chOff x="0" y="0"/>
            <a:chExt cx="1075555" cy="466057"/>
          </a:xfrm>
        </p:grpSpPr>
        <p:sp>
          <p:nvSpPr>
            <p:cNvPr id="21" name="Freeform 9">
              <a:extLst>
                <a:ext uri="{FF2B5EF4-FFF2-40B4-BE49-F238E27FC236}">
                  <a16:creationId xmlns:a16="http://schemas.microsoft.com/office/drawing/2014/main" id="{D33DB9DD-5465-46A2-92A2-6B2A93D4A660}"/>
                </a:ext>
              </a:extLst>
            </p:cNvPr>
            <p:cNvSpPr/>
            <p:nvPr/>
          </p:nvSpPr>
          <p:spPr>
            <a:xfrm>
              <a:off x="0" y="0"/>
              <a:ext cx="1075555" cy="466057"/>
            </a:xfrm>
            <a:custGeom>
              <a:avLst/>
              <a:gdLst/>
              <a:ahLst/>
              <a:cxnLst/>
              <a:rect l="l" t="t" r="r" b="b"/>
              <a:pathLst>
                <a:path w="1075555" h="466057">
                  <a:moveTo>
                    <a:pt x="81844" y="0"/>
                  </a:moveTo>
                  <a:lnTo>
                    <a:pt x="993712" y="0"/>
                  </a:lnTo>
                  <a:cubicBezTo>
                    <a:pt x="1015418" y="0"/>
                    <a:pt x="1036235" y="8623"/>
                    <a:pt x="1051584" y="23971"/>
                  </a:cubicBezTo>
                  <a:cubicBezTo>
                    <a:pt x="1066932" y="39320"/>
                    <a:pt x="1075555" y="60137"/>
                    <a:pt x="1075555" y="81844"/>
                  </a:cubicBezTo>
                  <a:lnTo>
                    <a:pt x="1075555" y="384213"/>
                  </a:lnTo>
                  <a:cubicBezTo>
                    <a:pt x="1075555" y="429414"/>
                    <a:pt x="1038913" y="466057"/>
                    <a:pt x="993712" y="466057"/>
                  </a:cubicBezTo>
                  <a:lnTo>
                    <a:pt x="81844" y="466057"/>
                  </a:lnTo>
                  <a:cubicBezTo>
                    <a:pt x="60137" y="466057"/>
                    <a:pt x="39320" y="457434"/>
                    <a:pt x="23971" y="442085"/>
                  </a:cubicBezTo>
                  <a:cubicBezTo>
                    <a:pt x="8623" y="426737"/>
                    <a:pt x="0" y="405920"/>
                    <a:pt x="0" y="384213"/>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22" name="TextBox 10">
              <a:extLst>
                <a:ext uri="{FF2B5EF4-FFF2-40B4-BE49-F238E27FC236}">
                  <a16:creationId xmlns:a16="http://schemas.microsoft.com/office/drawing/2014/main" id="{FAA315A2-3C58-4387-9A39-4A548994BCA4}"/>
                </a:ext>
              </a:extLst>
            </p:cNvPr>
            <p:cNvSpPr txBox="1"/>
            <p:nvPr/>
          </p:nvSpPr>
          <p:spPr>
            <a:xfrm>
              <a:off x="0" y="-19050"/>
              <a:ext cx="1075555" cy="485107"/>
            </a:xfrm>
            <a:prstGeom prst="rect">
              <a:avLst/>
            </a:prstGeom>
          </p:spPr>
          <p:txBody>
            <a:bodyPr lIns="50800" tIns="50800" rIns="50800" bIns="50800" rtlCol="0" anchor="ctr"/>
            <a:lstStyle/>
            <a:p>
              <a:pPr algn="ctr">
                <a:lnSpc>
                  <a:spcPts val="2859"/>
                </a:lnSpc>
              </a:pPr>
              <a:endParaRPr/>
            </a:p>
          </p:txBody>
        </p:sp>
      </p:grpSp>
      <p:sp>
        <p:nvSpPr>
          <p:cNvPr id="23" name="TextBox 25">
            <a:extLst>
              <a:ext uri="{FF2B5EF4-FFF2-40B4-BE49-F238E27FC236}">
                <a16:creationId xmlns:a16="http://schemas.microsoft.com/office/drawing/2014/main" id="{7DAC6C94-E8D4-49C1-BEA0-2236D805D955}"/>
              </a:ext>
            </a:extLst>
          </p:cNvPr>
          <p:cNvSpPr txBox="1"/>
          <p:nvPr/>
        </p:nvSpPr>
        <p:spPr>
          <a:xfrm>
            <a:off x="2202592" y="6157334"/>
            <a:ext cx="2932415" cy="909416"/>
          </a:xfrm>
          <a:prstGeom prst="rect">
            <a:avLst/>
          </a:prstGeom>
          <a:solidFill>
            <a:srgbClr val="00CC99"/>
          </a:solidFill>
        </p:spPr>
        <p:txBody>
          <a:bodyPr wrap="square" lIns="0" tIns="0" rIns="0" bIns="0" rtlCol="0" anchor="t">
            <a:spAutoFit/>
          </a:bodyPr>
          <a:lstStyle/>
          <a:p>
            <a:pPr marL="0" lvl="0" indent="0" algn="ctr">
              <a:lnSpc>
                <a:spcPts val="3737"/>
              </a:lnSpc>
              <a:spcBef>
                <a:spcPct val="0"/>
              </a:spcBef>
            </a:pPr>
            <a:r>
              <a:rPr lang="en-US" sz="2400" spc="265" dirty="0">
                <a:solidFill>
                  <a:srgbClr val="231F20"/>
                </a:solidFill>
                <a:latin typeface="Arimo Bold" panose="020B0604020202020204" charset="0"/>
                <a:ea typeface="Arimo Bold" panose="020B0604020202020204" charset="0"/>
                <a:cs typeface="Arimo Bold" panose="020B0604020202020204" charset="0"/>
                <a:sym typeface="Oswald"/>
              </a:rPr>
              <a:t>SUMMARY OF FINDINGS</a:t>
            </a:r>
          </a:p>
        </p:txBody>
      </p:sp>
      <p:sp>
        <p:nvSpPr>
          <p:cNvPr id="25" name="TextBox 27">
            <a:extLst>
              <a:ext uri="{FF2B5EF4-FFF2-40B4-BE49-F238E27FC236}">
                <a16:creationId xmlns:a16="http://schemas.microsoft.com/office/drawing/2014/main" id="{8FA90C6C-574A-4573-9289-D3760C0CAE1F}"/>
              </a:ext>
            </a:extLst>
          </p:cNvPr>
          <p:cNvSpPr txBox="1"/>
          <p:nvPr/>
        </p:nvSpPr>
        <p:spPr>
          <a:xfrm>
            <a:off x="8156662" y="6790376"/>
            <a:ext cx="2645056" cy="931979"/>
          </a:xfrm>
          <a:prstGeom prst="rect">
            <a:avLst/>
          </a:prstGeom>
          <a:solidFill>
            <a:srgbClr val="00CC99"/>
          </a:solidFill>
        </p:spPr>
        <p:txBody>
          <a:bodyPr wrap="square" lIns="0" tIns="0" rIns="0" bIns="0" rtlCol="0" anchor="t">
            <a:spAutoFit/>
          </a:bodyPr>
          <a:lstStyle/>
          <a:p>
            <a:pPr algn="ctr">
              <a:lnSpc>
                <a:spcPts val="3737"/>
              </a:lnSpc>
              <a:spcBef>
                <a:spcPct val="0"/>
              </a:spcBef>
            </a:pPr>
            <a:r>
              <a:rPr lang="en-US" sz="2400" spc="265" dirty="0">
                <a:solidFill>
                  <a:srgbClr val="231F20"/>
                </a:solidFill>
                <a:latin typeface="Arimo Bold" panose="020B0604020202020204" charset="0"/>
                <a:ea typeface="Arimo Bold" panose="020B0604020202020204" charset="0"/>
                <a:cs typeface="Arimo Bold" panose="020B0604020202020204" charset="0"/>
                <a:sym typeface="Oswald"/>
              </a:rPr>
              <a:t>IMPACT OF THE PROJECT</a:t>
            </a:r>
          </a:p>
        </p:txBody>
      </p:sp>
      <p:grpSp>
        <p:nvGrpSpPr>
          <p:cNvPr id="26" name="Group 20">
            <a:extLst>
              <a:ext uri="{FF2B5EF4-FFF2-40B4-BE49-F238E27FC236}">
                <a16:creationId xmlns:a16="http://schemas.microsoft.com/office/drawing/2014/main" id="{1F852C45-76F4-4D8B-9C74-97B07770CBF6}"/>
              </a:ext>
            </a:extLst>
          </p:cNvPr>
          <p:cNvGrpSpPr/>
          <p:nvPr/>
        </p:nvGrpSpPr>
        <p:grpSpPr>
          <a:xfrm>
            <a:off x="13691710" y="5902447"/>
            <a:ext cx="3933025" cy="1338476"/>
            <a:chOff x="0" y="0"/>
            <a:chExt cx="1333715" cy="404091"/>
          </a:xfrm>
          <a:solidFill>
            <a:srgbClr val="00CC99"/>
          </a:solidFill>
        </p:grpSpPr>
        <p:sp>
          <p:nvSpPr>
            <p:cNvPr id="27" name="Freeform 21">
              <a:extLst>
                <a:ext uri="{FF2B5EF4-FFF2-40B4-BE49-F238E27FC236}">
                  <a16:creationId xmlns:a16="http://schemas.microsoft.com/office/drawing/2014/main" id="{C7E9F48C-5EDC-4F7B-9E0F-765802369B27}"/>
                </a:ext>
              </a:extLst>
            </p:cNvPr>
            <p:cNvSpPr/>
            <p:nvPr/>
          </p:nvSpPr>
          <p:spPr>
            <a:xfrm>
              <a:off x="0" y="0"/>
              <a:ext cx="1333715" cy="404091"/>
            </a:xfrm>
            <a:custGeom>
              <a:avLst/>
              <a:gdLst/>
              <a:ahLst/>
              <a:cxnLst/>
              <a:rect l="l" t="t" r="r" b="b"/>
              <a:pathLst>
                <a:path w="1333715" h="404091">
                  <a:moveTo>
                    <a:pt x="66002" y="0"/>
                  </a:moveTo>
                  <a:lnTo>
                    <a:pt x="1267713" y="0"/>
                  </a:lnTo>
                  <a:cubicBezTo>
                    <a:pt x="1285218" y="0"/>
                    <a:pt x="1302006" y="6954"/>
                    <a:pt x="1314384" y="19331"/>
                  </a:cubicBezTo>
                  <a:cubicBezTo>
                    <a:pt x="1326761" y="31709"/>
                    <a:pt x="1333715" y="48497"/>
                    <a:pt x="1333715" y="66002"/>
                  </a:cubicBezTo>
                  <a:lnTo>
                    <a:pt x="1333715" y="338089"/>
                  </a:lnTo>
                  <a:cubicBezTo>
                    <a:pt x="1333715" y="374541"/>
                    <a:pt x="1304165" y="404091"/>
                    <a:pt x="1267713" y="404091"/>
                  </a:cubicBezTo>
                  <a:lnTo>
                    <a:pt x="66002" y="404091"/>
                  </a:lnTo>
                  <a:cubicBezTo>
                    <a:pt x="48497" y="404091"/>
                    <a:pt x="31709" y="397137"/>
                    <a:pt x="19331" y="384760"/>
                  </a:cubicBezTo>
                  <a:cubicBezTo>
                    <a:pt x="6954" y="372382"/>
                    <a:pt x="0" y="355594"/>
                    <a:pt x="0" y="338089"/>
                  </a:cubicBezTo>
                  <a:lnTo>
                    <a:pt x="0" y="66002"/>
                  </a:lnTo>
                  <a:cubicBezTo>
                    <a:pt x="0" y="48497"/>
                    <a:pt x="6954" y="31709"/>
                    <a:pt x="19331" y="19331"/>
                  </a:cubicBezTo>
                  <a:cubicBezTo>
                    <a:pt x="31709" y="6954"/>
                    <a:pt x="48497" y="0"/>
                    <a:pt x="66002" y="0"/>
                  </a:cubicBezTo>
                  <a:close/>
                </a:path>
              </a:pathLst>
            </a:custGeom>
            <a:grpFill/>
          </p:spPr>
        </p:sp>
        <p:sp>
          <p:nvSpPr>
            <p:cNvPr id="28" name="TextBox 22">
              <a:extLst>
                <a:ext uri="{FF2B5EF4-FFF2-40B4-BE49-F238E27FC236}">
                  <a16:creationId xmlns:a16="http://schemas.microsoft.com/office/drawing/2014/main" id="{990CAC37-F0F1-4292-AB4B-107C9F46F890}"/>
                </a:ext>
              </a:extLst>
            </p:cNvPr>
            <p:cNvSpPr txBox="1"/>
            <p:nvPr/>
          </p:nvSpPr>
          <p:spPr>
            <a:xfrm>
              <a:off x="0" y="-19050"/>
              <a:ext cx="1333715" cy="423141"/>
            </a:xfrm>
            <a:prstGeom prst="rect">
              <a:avLst/>
            </a:prstGeom>
            <a:grpFill/>
          </p:spPr>
          <p:txBody>
            <a:bodyPr lIns="50800" tIns="50800" rIns="50800" bIns="50800" rtlCol="0" anchor="ctr"/>
            <a:lstStyle/>
            <a:p>
              <a:pPr algn="ctr">
                <a:lnSpc>
                  <a:spcPts val="2859"/>
                </a:lnSpc>
              </a:pPr>
              <a:endParaRPr/>
            </a:p>
          </p:txBody>
        </p:sp>
      </p:grpSp>
      <p:sp>
        <p:nvSpPr>
          <p:cNvPr id="29" name="TextBox 29">
            <a:extLst>
              <a:ext uri="{FF2B5EF4-FFF2-40B4-BE49-F238E27FC236}">
                <a16:creationId xmlns:a16="http://schemas.microsoft.com/office/drawing/2014/main" id="{F149EDC2-4EFA-4581-B920-C8EEC62C2E7D}"/>
              </a:ext>
            </a:extLst>
          </p:cNvPr>
          <p:cNvSpPr txBox="1"/>
          <p:nvPr/>
        </p:nvSpPr>
        <p:spPr>
          <a:xfrm>
            <a:off x="13780622" y="6000397"/>
            <a:ext cx="3700843" cy="900375"/>
          </a:xfrm>
          <a:prstGeom prst="rect">
            <a:avLst/>
          </a:prstGeom>
        </p:spPr>
        <p:txBody>
          <a:bodyPr wrap="square" lIns="0" tIns="0" rIns="0" bIns="0" rtlCol="0" anchor="t">
            <a:spAutoFit/>
          </a:bodyPr>
          <a:lstStyle/>
          <a:p>
            <a:pPr marL="0" lvl="0" indent="0" algn="ctr">
              <a:lnSpc>
                <a:spcPts val="3737"/>
              </a:lnSpc>
              <a:spcBef>
                <a:spcPct val="0"/>
              </a:spcBef>
            </a:pPr>
            <a:r>
              <a:rPr lang="en-US" sz="2400" spc="265" dirty="0">
                <a:solidFill>
                  <a:srgbClr val="231F20"/>
                </a:solidFill>
                <a:latin typeface="Arimo Bold" panose="020B0604020202020204" charset="0"/>
                <a:ea typeface="Arimo Bold" panose="020B0604020202020204" charset="0"/>
                <a:cs typeface="Arimo Bold" panose="020B0604020202020204" charset="0"/>
                <a:sym typeface="Oswald"/>
              </a:rPr>
              <a:t>FUTURE RECOMMENDATIONS</a:t>
            </a:r>
          </a:p>
        </p:txBody>
      </p:sp>
      <p:sp>
        <p:nvSpPr>
          <p:cNvPr id="30" name="Freeform 31">
            <a:extLst>
              <a:ext uri="{FF2B5EF4-FFF2-40B4-BE49-F238E27FC236}">
                <a16:creationId xmlns:a16="http://schemas.microsoft.com/office/drawing/2014/main" id="{2458799A-C5A3-40A1-83FC-AB5F9070C8AB}"/>
              </a:ext>
            </a:extLst>
          </p:cNvPr>
          <p:cNvSpPr/>
          <p:nvPr/>
        </p:nvSpPr>
        <p:spPr>
          <a:xfrm rot="-8970905" flipH="1">
            <a:off x="5734255" y="6690943"/>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r>
              <a:rPr lang="en-US" dirty="0"/>
              <a:t> </a:t>
            </a:r>
          </a:p>
        </p:txBody>
      </p:sp>
      <p:sp>
        <p:nvSpPr>
          <p:cNvPr id="31" name="Freeform 23">
            <a:extLst>
              <a:ext uri="{FF2B5EF4-FFF2-40B4-BE49-F238E27FC236}">
                <a16:creationId xmlns:a16="http://schemas.microsoft.com/office/drawing/2014/main" id="{806E2C67-DCF8-4850-A076-8F1CF5FA1835}"/>
              </a:ext>
            </a:extLst>
          </p:cNvPr>
          <p:cNvSpPr/>
          <p:nvPr/>
        </p:nvSpPr>
        <p:spPr>
          <a:xfrm rot="-1885381">
            <a:off x="11449109" y="7049583"/>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32" name="Group 5">
            <a:extLst>
              <a:ext uri="{FF2B5EF4-FFF2-40B4-BE49-F238E27FC236}">
                <a16:creationId xmlns:a16="http://schemas.microsoft.com/office/drawing/2014/main" id="{C1BC8B48-8209-408D-971B-E77A56025B8C}"/>
              </a:ext>
            </a:extLst>
          </p:cNvPr>
          <p:cNvGrpSpPr/>
          <p:nvPr/>
        </p:nvGrpSpPr>
        <p:grpSpPr>
          <a:xfrm>
            <a:off x="1445447" y="2435391"/>
            <a:ext cx="4699271" cy="1586592"/>
            <a:chOff x="0" y="0"/>
            <a:chExt cx="1075555" cy="862436"/>
          </a:xfrm>
        </p:grpSpPr>
        <p:sp>
          <p:nvSpPr>
            <p:cNvPr id="33" name="Freeform 6">
              <a:extLst>
                <a:ext uri="{FF2B5EF4-FFF2-40B4-BE49-F238E27FC236}">
                  <a16:creationId xmlns:a16="http://schemas.microsoft.com/office/drawing/2014/main" id="{CDF48FE5-9485-47A7-B61B-91F4285DDFAD}"/>
                </a:ext>
              </a:extLst>
            </p:cNvPr>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34" name="TextBox 7">
              <a:extLst>
                <a:ext uri="{FF2B5EF4-FFF2-40B4-BE49-F238E27FC236}">
                  <a16:creationId xmlns:a16="http://schemas.microsoft.com/office/drawing/2014/main" id="{B06DA0C7-89A0-47F1-A052-208BCACACC0C}"/>
                </a:ext>
              </a:extLst>
            </p:cNvPr>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sp>
        <p:nvSpPr>
          <p:cNvPr id="35" name="TextBox 26">
            <a:extLst>
              <a:ext uri="{FF2B5EF4-FFF2-40B4-BE49-F238E27FC236}">
                <a16:creationId xmlns:a16="http://schemas.microsoft.com/office/drawing/2014/main" id="{C39FC0CE-8820-4E81-A807-5CBEBFC51A42}"/>
              </a:ext>
            </a:extLst>
          </p:cNvPr>
          <p:cNvSpPr txBox="1"/>
          <p:nvPr/>
        </p:nvSpPr>
        <p:spPr>
          <a:xfrm>
            <a:off x="1746548" y="2048610"/>
            <a:ext cx="4699272" cy="2043508"/>
          </a:xfrm>
          <a:prstGeom prst="rect">
            <a:avLst/>
          </a:prstGeom>
          <a:solidFill>
            <a:schemeClr val="accent6">
              <a:lumMod val="60000"/>
              <a:lumOff val="40000"/>
            </a:schemeClr>
          </a:solidFill>
        </p:spPr>
        <p:txBody>
          <a:bodyPr wrap="square" lIns="0" tIns="0" rIns="0" bIns="0" rtlCol="0" anchor="t">
            <a:spAutoFit/>
          </a:bodyPr>
          <a:lstStyle/>
          <a:p>
            <a:pPr algn="ctr">
              <a:lnSpc>
                <a:spcPts val="2338"/>
              </a:lnSpc>
            </a:pPr>
            <a:r>
              <a:rPr lang="en-US" dirty="0">
                <a:latin typeface="Arimo Bold" panose="020B0604020202020204" charset="0"/>
                <a:ea typeface="Arimo Bold" panose="020B0604020202020204" charset="0"/>
                <a:cs typeface="Arimo Bold" panose="020B0604020202020204" charset="0"/>
              </a:rPr>
              <a:t>These insights enabled more informed decision-making on resource allocation, route optimization, and scheduling strategies, helping to enhance operational efficiency, improve passenger satisfaction, and drive future growth in airline performance.</a:t>
            </a:r>
            <a:endParaRPr lang="en-US" dirty="0">
              <a:solidFill>
                <a:srgbClr val="100F0D"/>
              </a:solidFill>
              <a:latin typeface="Arimo Bold" panose="020B0604020202020204" charset="0"/>
              <a:ea typeface="Arimo Bold" panose="020B0604020202020204" charset="0"/>
              <a:cs typeface="Arimo Bold" panose="020B0604020202020204" charset="0"/>
              <a:sym typeface="Montserrat Light"/>
            </a:endParaRPr>
          </a:p>
        </p:txBody>
      </p:sp>
      <p:sp>
        <p:nvSpPr>
          <p:cNvPr id="36" name="TextBox 26">
            <a:extLst>
              <a:ext uri="{FF2B5EF4-FFF2-40B4-BE49-F238E27FC236}">
                <a16:creationId xmlns:a16="http://schemas.microsoft.com/office/drawing/2014/main" id="{8E26AFA0-3CBE-4BEA-9FE0-CACBE12A707A}"/>
              </a:ext>
            </a:extLst>
          </p:cNvPr>
          <p:cNvSpPr txBox="1"/>
          <p:nvPr/>
        </p:nvSpPr>
        <p:spPr>
          <a:xfrm>
            <a:off x="7226768" y="2933956"/>
            <a:ext cx="5117631" cy="2338461"/>
          </a:xfrm>
          <a:prstGeom prst="rect">
            <a:avLst/>
          </a:prstGeom>
          <a:solidFill>
            <a:schemeClr val="accent6">
              <a:lumMod val="60000"/>
              <a:lumOff val="40000"/>
            </a:schemeClr>
          </a:solidFill>
        </p:spPr>
        <p:txBody>
          <a:bodyPr wrap="square" lIns="0" tIns="0" rIns="0" bIns="0" rtlCol="0" anchor="t">
            <a:spAutoFit/>
          </a:bodyPr>
          <a:lstStyle/>
          <a:p>
            <a:pPr algn="ctr">
              <a:lnSpc>
                <a:spcPts val="2338"/>
              </a:lnSpc>
            </a:pPr>
            <a:r>
              <a:rPr lang="en-US" dirty="0">
                <a:latin typeface="Arimo Bold" panose="020B0604020202020204" charset="0"/>
                <a:ea typeface="Arimo Bold" panose="020B0604020202020204" charset="0"/>
                <a:cs typeface="Arimo Bold" panose="020B0604020202020204" charset="0"/>
              </a:rPr>
              <a:t>The project findings will guide future decisions by enabling targeted marketing for high-demand routes, optimizing schedules based on passenger trends, enhancing fleet utilization, and improving operational forecasting. These insights will help maximize efficiency, improve resource allocation, and boost overall airline performance.</a:t>
            </a:r>
            <a:endParaRPr lang="en-US" dirty="0">
              <a:latin typeface="Arimo Bold" panose="020B0604020202020204" charset="0"/>
              <a:ea typeface="Arimo Bold" panose="020B0604020202020204" charset="0"/>
              <a:cs typeface="Arimo Bold" panose="020B0604020202020204" charset="0"/>
              <a:sym typeface="Montserrat Light"/>
            </a:endParaRPr>
          </a:p>
        </p:txBody>
      </p:sp>
      <p:sp>
        <p:nvSpPr>
          <p:cNvPr id="38" name="TextBox 26">
            <a:extLst>
              <a:ext uri="{FF2B5EF4-FFF2-40B4-BE49-F238E27FC236}">
                <a16:creationId xmlns:a16="http://schemas.microsoft.com/office/drawing/2014/main" id="{80EF70BC-E3FD-48E2-A3B1-6646B199AF70}"/>
              </a:ext>
            </a:extLst>
          </p:cNvPr>
          <p:cNvSpPr txBox="1"/>
          <p:nvPr/>
        </p:nvSpPr>
        <p:spPr>
          <a:xfrm>
            <a:off x="12892436" y="2041933"/>
            <a:ext cx="5117631" cy="1453603"/>
          </a:xfrm>
          <a:prstGeom prst="rect">
            <a:avLst/>
          </a:prstGeom>
          <a:solidFill>
            <a:schemeClr val="accent6">
              <a:lumMod val="60000"/>
              <a:lumOff val="40000"/>
            </a:schemeClr>
          </a:solidFill>
        </p:spPr>
        <p:txBody>
          <a:bodyPr wrap="square" lIns="0" tIns="0" rIns="0" bIns="0" rtlCol="0" anchor="t">
            <a:spAutoFit/>
          </a:bodyPr>
          <a:lstStyle/>
          <a:p>
            <a:pPr algn="ctr">
              <a:lnSpc>
                <a:spcPts val="2338"/>
              </a:lnSpc>
            </a:pPr>
            <a:r>
              <a:rPr lang="en-US" dirty="0">
                <a:latin typeface="Arimo Bold" panose="020B0604020202020204" charset="0"/>
                <a:ea typeface="Arimo Bold" panose="020B0604020202020204" charset="0"/>
                <a:cs typeface="Arimo Bold" panose="020B0604020202020204" charset="0"/>
              </a:rPr>
              <a:t>Next steps include refining route strategies, optimizing flight schedules, enhancing fleet utilization, and improving operational forecasting to drive future airline performance and efficiency.</a:t>
            </a:r>
            <a:endParaRPr lang="en-US" dirty="0">
              <a:latin typeface="Arimo Bold" panose="020B0604020202020204" charset="0"/>
              <a:ea typeface="Arimo Bold" panose="020B0604020202020204" charset="0"/>
              <a:cs typeface="Arimo Bold" panose="020B0604020202020204" charset="0"/>
              <a:sym typeface="Montserrat 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68682"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852623"/>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11953" y="877904"/>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146689" y="1616147"/>
            <a:ext cx="15521993" cy="7208418"/>
          </a:xfrm>
          <a:custGeom>
            <a:avLst/>
            <a:gdLst/>
            <a:ahLst/>
            <a:cxnLst/>
            <a:rect l="l" t="t" r="r" b="b"/>
            <a:pathLst>
              <a:path w="15521993" h="7208418">
                <a:moveTo>
                  <a:pt x="0" y="0"/>
                </a:moveTo>
                <a:lnTo>
                  <a:pt x="15521993" y="0"/>
                </a:lnTo>
                <a:lnTo>
                  <a:pt x="15521993" y="7208418"/>
                </a:lnTo>
                <a:lnTo>
                  <a:pt x="0" y="72084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7" name="Freeform 7"/>
          <p:cNvSpPr/>
          <p:nvPr/>
        </p:nvSpPr>
        <p:spPr>
          <a:xfrm>
            <a:off x="12230489" y="3240792"/>
            <a:ext cx="4096245" cy="4096245"/>
          </a:xfrm>
          <a:custGeom>
            <a:avLst/>
            <a:gdLst/>
            <a:ahLst/>
            <a:cxnLst/>
            <a:rect l="l" t="t" r="r" b="b"/>
            <a:pathLst>
              <a:path w="4096245" h="4096245">
                <a:moveTo>
                  <a:pt x="0" y="0"/>
                </a:moveTo>
                <a:lnTo>
                  <a:pt x="4096245" y="0"/>
                </a:lnTo>
                <a:lnTo>
                  <a:pt x="4096245" y="4096245"/>
                </a:lnTo>
                <a:lnTo>
                  <a:pt x="0" y="40962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5772321" y="2806742"/>
            <a:ext cx="925938" cy="5670744"/>
          </a:xfrm>
          <a:custGeom>
            <a:avLst/>
            <a:gdLst/>
            <a:ahLst/>
            <a:cxnLst/>
            <a:rect l="l" t="t" r="r" b="b"/>
            <a:pathLst>
              <a:path w="925938" h="5317575">
                <a:moveTo>
                  <a:pt x="0" y="0"/>
                </a:moveTo>
                <a:lnTo>
                  <a:pt x="925938" y="0"/>
                </a:lnTo>
                <a:lnTo>
                  <a:pt x="925938" y="5317575"/>
                </a:lnTo>
                <a:lnTo>
                  <a:pt x="0" y="53175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sp>
        <p:nvSpPr>
          <p:cNvPr id="9" name="Freeform 9"/>
          <p:cNvSpPr/>
          <p:nvPr/>
        </p:nvSpPr>
        <p:spPr>
          <a:xfrm>
            <a:off x="13308850" y="4048311"/>
            <a:ext cx="2288795" cy="2482914"/>
          </a:xfrm>
          <a:custGeom>
            <a:avLst/>
            <a:gdLst/>
            <a:ahLst/>
            <a:cxnLst/>
            <a:rect l="l" t="t" r="r" b="b"/>
            <a:pathLst>
              <a:path w="2288795" h="2482914">
                <a:moveTo>
                  <a:pt x="0" y="0"/>
                </a:moveTo>
                <a:lnTo>
                  <a:pt x="2288795" y="0"/>
                </a:lnTo>
                <a:lnTo>
                  <a:pt x="2288795" y="2482914"/>
                </a:lnTo>
                <a:lnTo>
                  <a:pt x="0" y="2482914"/>
                </a:lnTo>
                <a:lnTo>
                  <a:pt x="0" y="0"/>
                </a:lnTo>
                <a:close/>
              </a:path>
            </a:pathLst>
          </a:custGeom>
          <a:blipFill>
            <a:blip r:embed="rId14">
              <a:extLst>
                <a:ext uri="{96DAC541-7B7A-43D3-8B79-37D633B846F1}">
                  <asvg:svgBlip xmlns:asvg="http://schemas.microsoft.com/office/drawing/2016/SVG/main" r:embed="rId15"/>
                </a:ext>
              </a:extLst>
            </a:blip>
            <a:stretch>
              <a:fillRect t="-107" b="-107"/>
            </a:stretch>
          </a:blipFill>
        </p:spPr>
      </p:sp>
      <p:sp>
        <p:nvSpPr>
          <p:cNvPr id="10" name="TextBox 10"/>
          <p:cNvSpPr txBox="1"/>
          <p:nvPr/>
        </p:nvSpPr>
        <p:spPr>
          <a:xfrm>
            <a:off x="1845544" y="801704"/>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1" name="TextBox 11"/>
          <p:cNvSpPr txBox="1"/>
          <p:nvPr/>
        </p:nvSpPr>
        <p:spPr>
          <a:xfrm>
            <a:off x="1052990" y="9031304"/>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2" name="TextBox 12"/>
          <p:cNvSpPr txBox="1"/>
          <p:nvPr/>
        </p:nvSpPr>
        <p:spPr>
          <a:xfrm>
            <a:off x="9630988" y="801704"/>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3" name="TextBox 13"/>
          <p:cNvSpPr txBox="1"/>
          <p:nvPr/>
        </p:nvSpPr>
        <p:spPr>
          <a:xfrm>
            <a:off x="11242730" y="801704"/>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4" name="TextBox 14"/>
          <p:cNvSpPr txBox="1"/>
          <p:nvPr/>
        </p:nvSpPr>
        <p:spPr>
          <a:xfrm>
            <a:off x="13446150" y="801704"/>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5" name="TextBox 15"/>
          <p:cNvSpPr txBox="1"/>
          <p:nvPr/>
        </p:nvSpPr>
        <p:spPr>
          <a:xfrm>
            <a:off x="14868555" y="801704"/>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6" name="TextBox 16"/>
          <p:cNvSpPr txBox="1"/>
          <p:nvPr/>
        </p:nvSpPr>
        <p:spPr>
          <a:xfrm>
            <a:off x="1953655" y="9031304"/>
            <a:ext cx="520705" cy="37779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02.</a:t>
            </a:r>
          </a:p>
        </p:txBody>
      </p:sp>
      <p:sp>
        <p:nvSpPr>
          <p:cNvPr id="17" name="TextBox 17"/>
          <p:cNvSpPr txBox="1"/>
          <p:nvPr/>
        </p:nvSpPr>
        <p:spPr>
          <a:xfrm>
            <a:off x="3747431" y="1809514"/>
            <a:ext cx="7445024" cy="1489075"/>
          </a:xfrm>
          <a:prstGeom prst="rect">
            <a:avLst/>
          </a:prstGeom>
        </p:spPr>
        <p:txBody>
          <a:bodyPr lIns="0" tIns="0" rIns="0" bIns="0" rtlCol="0" anchor="t">
            <a:spAutoFit/>
          </a:bodyPr>
          <a:lstStyle/>
          <a:p>
            <a:pPr algn="l">
              <a:lnSpc>
                <a:spcPts val="5559"/>
              </a:lnSpc>
            </a:pPr>
            <a:r>
              <a:rPr lang="en-US" sz="3971" b="1">
                <a:solidFill>
                  <a:srgbClr val="000000"/>
                </a:solidFill>
                <a:latin typeface="Arimo Bold"/>
                <a:ea typeface="Arimo Bold"/>
                <a:cs typeface="Arimo Bold"/>
                <a:sym typeface="Arimo Bold"/>
              </a:rPr>
              <a:t>TABLE OF CONTENTS</a:t>
            </a:r>
          </a:p>
          <a:p>
            <a:pPr algn="l">
              <a:lnSpc>
                <a:spcPts val="5559"/>
              </a:lnSpc>
            </a:pPr>
            <a:endParaRPr lang="en-US" sz="3971" b="1">
              <a:solidFill>
                <a:srgbClr val="000000"/>
              </a:solidFill>
              <a:latin typeface="Arimo Bold"/>
              <a:ea typeface="Arimo Bold"/>
              <a:cs typeface="Arimo Bold"/>
              <a:sym typeface="Arimo Bold"/>
            </a:endParaRPr>
          </a:p>
        </p:txBody>
      </p:sp>
      <p:sp>
        <p:nvSpPr>
          <p:cNvPr id="18" name="TextBox 18"/>
          <p:cNvSpPr txBox="1"/>
          <p:nvPr/>
        </p:nvSpPr>
        <p:spPr>
          <a:xfrm>
            <a:off x="6717253" y="3145542"/>
            <a:ext cx="2913735" cy="759502"/>
          </a:xfrm>
          <a:prstGeom prst="rect">
            <a:avLst/>
          </a:prstGeom>
        </p:spPr>
        <p:txBody>
          <a:bodyPr lIns="0" tIns="0" rIns="0" bIns="0" rtlCol="0" anchor="t">
            <a:spAutoFit/>
          </a:bodyPr>
          <a:lstStyle/>
          <a:p>
            <a:pPr algn="l">
              <a:lnSpc>
                <a:spcPts val="2843"/>
              </a:lnSpc>
            </a:pPr>
            <a:r>
              <a:rPr lang="en-US" sz="2030" b="1">
                <a:solidFill>
                  <a:srgbClr val="000000"/>
                </a:solidFill>
                <a:latin typeface="Arimo Bold"/>
                <a:ea typeface="Arimo Bold"/>
                <a:cs typeface="Arimo Bold"/>
                <a:sym typeface="Arimo Bold"/>
              </a:rPr>
              <a:t>INTRODUCTION</a:t>
            </a:r>
          </a:p>
          <a:p>
            <a:pPr algn="l">
              <a:lnSpc>
                <a:spcPts val="2843"/>
              </a:lnSpc>
            </a:pPr>
            <a:endParaRPr lang="en-US" sz="2030" b="1">
              <a:solidFill>
                <a:srgbClr val="000000"/>
              </a:solidFill>
              <a:latin typeface="Arimo Bold"/>
              <a:ea typeface="Arimo Bold"/>
              <a:cs typeface="Arimo Bold"/>
              <a:sym typeface="Arimo Bold"/>
            </a:endParaRPr>
          </a:p>
        </p:txBody>
      </p:sp>
      <p:sp>
        <p:nvSpPr>
          <p:cNvPr id="19" name="TextBox 19"/>
          <p:cNvSpPr txBox="1"/>
          <p:nvPr/>
        </p:nvSpPr>
        <p:spPr>
          <a:xfrm>
            <a:off x="6717253" y="3656991"/>
            <a:ext cx="5137874" cy="687390"/>
          </a:xfrm>
          <a:prstGeom prst="rect">
            <a:avLst/>
          </a:prstGeom>
        </p:spPr>
        <p:txBody>
          <a:bodyPr lIns="0" tIns="0" rIns="0" bIns="0" rtlCol="0" anchor="t">
            <a:spAutoFit/>
          </a:bodyPr>
          <a:lstStyle/>
          <a:p>
            <a:pPr algn="l">
              <a:lnSpc>
                <a:spcPts val="2535"/>
              </a:lnSpc>
            </a:pPr>
            <a:r>
              <a:rPr lang="en-US" sz="1810" b="1">
                <a:solidFill>
                  <a:srgbClr val="000000"/>
                </a:solidFill>
                <a:latin typeface="Arimo Bold"/>
                <a:ea typeface="Arimo Bold"/>
                <a:cs typeface="Arimo Bold"/>
                <a:sym typeface="Arimo Bold"/>
              </a:rPr>
              <a:t>KEY PERFORMANCE INDICATORS(KPIS)</a:t>
            </a:r>
          </a:p>
          <a:p>
            <a:pPr algn="l">
              <a:lnSpc>
                <a:spcPts val="2535"/>
              </a:lnSpc>
            </a:pPr>
            <a:endParaRPr lang="en-US" sz="1810" b="1">
              <a:solidFill>
                <a:srgbClr val="000000"/>
              </a:solidFill>
              <a:latin typeface="Arimo Bold"/>
              <a:ea typeface="Arimo Bold"/>
              <a:cs typeface="Arimo Bold"/>
              <a:sym typeface="Arimo Bold"/>
            </a:endParaRPr>
          </a:p>
        </p:txBody>
      </p:sp>
      <p:sp>
        <p:nvSpPr>
          <p:cNvPr id="20" name="TextBox 20"/>
          <p:cNvSpPr txBox="1"/>
          <p:nvPr/>
        </p:nvSpPr>
        <p:spPr>
          <a:xfrm>
            <a:off x="6717253" y="4223708"/>
            <a:ext cx="5137874" cy="368324"/>
          </a:xfrm>
          <a:prstGeom prst="rect">
            <a:avLst/>
          </a:prstGeom>
        </p:spPr>
        <p:txBody>
          <a:bodyPr lIns="0" tIns="0" rIns="0" bIns="0" rtlCol="0" anchor="t">
            <a:spAutoFit/>
          </a:bodyPr>
          <a:lstStyle/>
          <a:p>
            <a:pPr algn="l">
              <a:lnSpc>
                <a:spcPts val="2535"/>
              </a:lnSpc>
            </a:pPr>
            <a:r>
              <a:rPr lang="en-US" sz="1810" b="1">
                <a:solidFill>
                  <a:srgbClr val="000000"/>
                </a:solidFill>
                <a:latin typeface="Arimo Bold"/>
                <a:ea typeface="Arimo Bold"/>
                <a:cs typeface="Arimo Bold"/>
                <a:sym typeface="Arimo Bold"/>
              </a:rPr>
              <a:t>SQL QUERIES AND RESULTS</a:t>
            </a:r>
          </a:p>
        </p:txBody>
      </p:sp>
      <p:sp>
        <p:nvSpPr>
          <p:cNvPr id="21" name="TextBox 21"/>
          <p:cNvSpPr txBox="1"/>
          <p:nvPr/>
        </p:nvSpPr>
        <p:spPr>
          <a:xfrm>
            <a:off x="6717253" y="4753957"/>
            <a:ext cx="5137874" cy="687390"/>
          </a:xfrm>
          <a:prstGeom prst="rect">
            <a:avLst/>
          </a:prstGeom>
        </p:spPr>
        <p:txBody>
          <a:bodyPr lIns="0" tIns="0" rIns="0" bIns="0" rtlCol="0" anchor="t">
            <a:spAutoFit/>
          </a:bodyPr>
          <a:lstStyle/>
          <a:p>
            <a:pPr algn="l">
              <a:lnSpc>
                <a:spcPts val="2535"/>
              </a:lnSpc>
            </a:pPr>
            <a:r>
              <a:rPr lang="en-US" sz="1810" b="1">
                <a:solidFill>
                  <a:srgbClr val="000000"/>
                </a:solidFill>
                <a:latin typeface="Arimo Bold"/>
                <a:ea typeface="Arimo Bold"/>
                <a:cs typeface="Arimo Bold"/>
                <a:sym typeface="Arimo Bold"/>
              </a:rPr>
              <a:t>EXCEL DASHBOARD</a:t>
            </a:r>
          </a:p>
          <a:p>
            <a:pPr algn="l">
              <a:lnSpc>
                <a:spcPts val="2535"/>
              </a:lnSpc>
            </a:pPr>
            <a:endParaRPr lang="en-US" sz="1810" b="1">
              <a:solidFill>
                <a:srgbClr val="000000"/>
              </a:solidFill>
              <a:latin typeface="Arimo Bold"/>
              <a:ea typeface="Arimo Bold"/>
              <a:cs typeface="Arimo Bold"/>
              <a:sym typeface="Arimo Bold"/>
            </a:endParaRPr>
          </a:p>
        </p:txBody>
      </p:sp>
      <p:sp>
        <p:nvSpPr>
          <p:cNvPr id="22" name="TextBox 22"/>
          <p:cNvSpPr txBox="1"/>
          <p:nvPr/>
        </p:nvSpPr>
        <p:spPr>
          <a:xfrm>
            <a:off x="6717253" y="5315932"/>
            <a:ext cx="5137874" cy="368324"/>
          </a:xfrm>
          <a:prstGeom prst="rect">
            <a:avLst/>
          </a:prstGeom>
        </p:spPr>
        <p:txBody>
          <a:bodyPr lIns="0" tIns="0" rIns="0" bIns="0" rtlCol="0" anchor="t">
            <a:spAutoFit/>
          </a:bodyPr>
          <a:lstStyle/>
          <a:p>
            <a:pPr algn="l">
              <a:lnSpc>
                <a:spcPts val="2535"/>
              </a:lnSpc>
            </a:pPr>
            <a:r>
              <a:rPr lang="en-US" sz="1810" b="1">
                <a:solidFill>
                  <a:srgbClr val="000000"/>
                </a:solidFill>
                <a:latin typeface="Arimo Bold"/>
                <a:ea typeface="Arimo Bold"/>
                <a:cs typeface="Arimo Bold"/>
                <a:sym typeface="Arimo Bold"/>
              </a:rPr>
              <a:t>POWER BI ANALYSIS</a:t>
            </a:r>
          </a:p>
        </p:txBody>
      </p:sp>
      <p:sp>
        <p:nvSpPr>
          <p:cNvPr id="23" name="TextBox 23"/>
          <p:cNvSpPr txBox="1"/>
          <p:nvPr/>
        </p:nvSpPr>
        <p:spPr>
          <a:xfrm>
            <a:off x="6717253" y="5846180"/>
            <a:ext cx="5137874" cy="368324"/>
          </a:xfrm>
          <a:prstGeom prst="rect">
            <a:avLst/>
          </a:prstGeom>
        </p:spPr>
        <p:txBody>
          <a:bodyPr lIns="0" tIns="0" rIns="0" bIns="0" rtlCol="0" anchor="t">
            <a:spAutoFit/>
          </a:bodyPr>
          <a:lstStyle/>
          <a:p>
            <a:pPr algn="l">
              <a:lnSpc>
                <a:spcPts val="2535"/>
              </a:lnSpc>
            </a:pPr>
            <a:r>
              <a:rPr lang="en-US" sz="1810" b="1">
                <a:solidFill>
                  <a:srgbClr val="000000"/>
                </a:solidFill>
                <a:latin typeface="Arimo Bold"/>
                <a:ea typeface="Arimo Bold"/>
                <a:cs typeface="Arimo Bold"/>
                <a:sym typeface="Arimo Bold"/>
              </a:rPr>
              <a:t>TABLEAU VISUALIZATION</a:t>
            </a:r>
          </a:p>
        </p:txBody>
      </p:sp>
      <p:sp>
        <p:nvSpPr>
          <p:cNvPr id="24" name="TextBox 24"/>
          <p:cNvSpPr txBox="1"/>
          <p:nvPr/>
        </p:nvSpPr>
        <p:spPr>
          <a:xfrm>
            <a:off x="6698258" y="6737475"/>
            <a:ext cx="5137874" cy="368324"/>
          </a:xfrm>
          <a:prstGeom prst="rect">
            <a:avLst/>
          </a:prstGeom>
        </p:spPr>
        <p:txBody>
          <a:bodyPr lIns="0" tIns="0" rIns="0" bIns="0" rtlCol="0" anchor="t">
            <a:spAutoFit/>
          </a:bodyPr>
          <a:lstStyle/>
          <a:p>
            <a:pPr algn="l">
              <a:lnSpc>
                <a:spcPts val="2535"/>
              </a:lnSpc>
            </a:pPr>
            <a:r>
              <a:rPr lang="en-US" sz="1810" b="1" dirty="0">
                <a:solidFill>
                  <a:srgbClr val="000000"/>
                </a:solidFill>
                <a:latin typeface="Arimo Bold"/>
                <a:ea typeface="Arimo Bold"/>
                <a:cs typeface="Arimo Bold"/>
                <a:sym typeface="Arimo Bold"/>
              </a:rPr>
              <a:t>CHALLENGES FACED</a:t>
            </a:r>
          </a:p>
        </p:txBody>
      </p:sp>
      <p:sp>
        <p:nvSpPr>
          <p:cNvPr id="25" name="TextBox 25"/>
          <p:cNvSpPr txBox="1"/>
          <p:nvPr/>
        </p:nvSpPr>
        <p:spPr>
          <a:xfrm>
            <a:off x="6717253" y="7152875"/>
            <a:ext cx="5137874" cy="368324"/>
          </a:xfrm>
          <a:prstGeom prst="rect">
            <a:avLst/>
          </a:prstGeom>
        </p:spPr>
        <p:txBody>
          <a:bodyPr lIns="0" tIns="0" rIns="0" bIns="0" rtlCol="0" anchor="t">
            <a:spAutoFit/>
          </a:bodyPr>
          <a:lstStyle/>
          <a:p>
            <a:pPr algn="l">
              <a:lnSpc>
                <a:spcPts val="2535"/>
              </a:lnSpc>
            </a:pPr>
            <a:r>
              <a:rPr lang="en-US" sz="1810" b="1" dirty="0">
                <a:solidFill>
                  <a:srgbClr val="000000"/>
                </a:solidFill>
                <a:latin typeface="Arimo Bold"/>
                <a:ea typeface="Arimo Bold"/>
                <a:cs typeface="Arimo Bold"/>
                <a:sym typeface="Arimo Bold"/>
              </a:rPr>
              <a:t>CONCLUSION</a:t>
            </a:r>
          </a:p>
        </p:txBody>
      </p:sp>
      <p:sp>
        <p:nvSpPr>
          <p:cNvPr id="26" name="TextBox 26"/>
          <p:cNvSpPr txBox="1"/>
          <p:nvPr/>
        </p:nvSpPr>
        <p:spPr>
          <a:xfrm>
            <a:off x="6717253" y="7621053"/>
            <a:ext cx="5137874" cy="687390"/>
          </a:xfrm>
          <a:prstGeom prst="rect">
            <a:avLst/>
          </a:prstGeom>
        </p:spPr>
        <p:txBody>
          <a:bodyPr lIns="0" tIns="0" rIns="0" bIns="0" rtlCol="0" anchor="t">
            <a:spAutoFit/>
          </a:bodyPr>
          <a:lstStyle/>
          <a:p>
            <a:pPr algn="l">
              <a:lnSpc>
                <a:spcPts val="2535"/>
              </a:lnSpc>
            </a:pPr>
            <a:r>
              <a:rPr lang="en-US" sz="1810" b="1" dirty="0">
                <a:solidFill>
                  <a:srgbClr val="000000"/>
                </a:solidFill>
                <a:latin typeface="Arimo Bold"/>
                <a:ea typeface="Arimo Bold"/>
                <a:cs typeface="Arimo Bold"/>
                <a:sym typeface="Arimo Bold"/>
              </a:rPr>
              <a:t>THANKYOU</a:t>
            </a:r>
          </a:p>
          <a:p>
            <a:pPr algn="l">
              <a:lnSpc>
                <a:spcPts val="2535"/>
              </a:lnSpc>
            </a:pPr>
            <a:endParaRPr lang="en-US" sz="1810" b="1" dirty="0">
              <a:solidFill>
                <a:srgbClr val="000000"/>
              </a:solidFill>
              <a:latin typeface="Arimo Bold"/>
              <a:ea typeface="Arimo Bold"/>
              <a:cs typeface="Arimo Bold"/>
              <a:sym typeface="Arimo Bold"/>
            </a:endParaRPr>
          </a:p>
        </p:txBody>
      </p:sp>
      <p:sp>
        <p:nvSpPr>
          <p:cNvPr id="27" name="TextBox 27"/>
          <p:cNvSpPr txBox="1"/>
          <p:nvPr/>
        </p:nvSpPr>
        <p:spPr>
          <a:xfrm>
            <a:off x="6176874" y="3136017"/>
            <a:ext cx="116830" cy="438587"/>
          </a:xfrm>
          <a:prstGeom prst="rect">
            <a:avLst/>
          </a:prstGeom>
        </p:spPr>
        <p:txBody>
          <a:bodyPr lIns="0" tIns="0" rIns="0" bIns="0" rtlCol="0" anchor="t">
            <a:spAutoFit/>
          </a:bodyPr>
          <a:lstStyle/>
          <a:p>
            <a:pPr algn="ctr">
              <a:lnSpc>
                <a:spcPts val="3125"/>
              </a:lnSpc>
            </a:pPr>
            <a:r>
              <a:rPr lang="en-US" sz="2232" b="1">
                <a:solidFill>
                  <a:srgbClr val="000000"/>
                </a:solidFill>
                <a:latin typeface="Arimo Bold"/>
                <a:ea typeface="Arimo Bold"/>
                <a:cs typeface="Arimo Bold"/>
                <a:sym typeface="Arimo Bold"/>
              </a:rPr>
              <a:t>1</a:t>
            </a:r>
          </a:p>
        </p:txBody>
      </p:sp>
      <p:sp>
        <p:nvSpPr>
          <p:cNvPr id="28" name="TextBox 28"/>
          <p:cNvSpPr txBox="1"/>
          <p:nvPr/>
        </p:nvSpPr>
        <p:spPr>
          <a:xfrm>
            <a:off x="6150160" y="3633363"/>
            <a:ext cx="170259" cy="829112"/>
          </a:xfrm>
          <a:prstGeom prst="rect">
            <a:avLst/>
          </a:prstGeom>
        </p:spPr>
        <p:txBody>
          <a:bodyPr lIns="0" tIns="0" rIns="0" bIns="0" rtlCol="0" anchor="t">
            <a:spAutoFit/>
          </a:bodyPr>
          <a:lstStyle/>
          <a:p>
            <a:pPr algn="ctr">
              <a:lnSpc>
                <a:spcPts val="3125"/>
              </a:lnSpc>
            </a:pPr>
            <a:r>
              <a:rPr lang="en-US" sz="2232" b="1">
                <a:solidFill>
                  <a:srgbClr val="000000"/>
                </a:solidFill>
                <a:latin typeface="Arimo Bold"/>
                <a:ea typeface="Arimo Bold"/>
                <a:cs typeface="Arimo Bold"/>
                <a:sym typeface="Arimo Bold"/>
              </a:rPr>
              <a:t>2</a:t>
            </a:r>
          </a:p>
          <a:p>
            <a:pPr algn="ctr">
              <a:lnSpc>
                <a:spcPts val="3125"/>
              </a:lnSpc>
            </a:pPr>
            <a:endParaRPr lang="en-US" sz="2232" b="1">
              <a:solidFill>
                <a:srgbClr val="000000"/>
              </a:solidFill>
              <a:latin typeface="Arimo Bold"/>
              <a:ea typeface="Arimo Bold"/>
              <a:cs typeface="Arimo Bold"/>
              <a:sym typeface="Arimo Bold"/>
            </a:endParaRPr>
          </a:p>
        </p:txBody>
      </p:sp>
      <p:sp>
        <p:nvSpPr>
          <p:cNvPr id="29" name="TextBox 29"/>
          <p:cNvSpPr txBox="1"/>
          <p:nvPr/>
        </p:nvSpPr>
        <p:spPr>
          <a:xfrm>
            <a:off x="5772321" y="4153445"/>
            <a:ext cx="925938" cy="438587"/>
          </a:xfrm>
          <a:prstGeom prst="rect">
            <a:avLst/>
          </a:prstGeom>
        </p:spPr>
        <p:txBody>
          <a:bodyPr lIns="0" tIns="0" rIns="0" bIns="0" rtlCol="0" anchor="t">
            <a:spAutoFit/>
          </a:bodyPr>
          <a:lstStyle/>
          <a:p>
            <a:pPr algn="ctr">
              <a:lnSpc>
                <a:spcPts val="3125"/>
              </a:lnSpc>
            </a:pPr>
            <a:r>
              <a:rPr lang="en-US" sz="2232" b="1">
                <a:solidFill>
                  <a:srgbClr val="000000"/>
                </a:solidFill>
                <a:latin typeface="Arimo Bold"/>
                <a:ea typeface="Arimo Bold"/>
                <a:cs typeface="Arimo Bold"/>
                <a:sym typeface="Arimo Bold"/>
              </a:rPr>
              <a:t>3</a:t>
            </a:r>
          </a:p>
        </p:txBody>
      </p:sp>
      <p:sp>
        <p:nvSpPr>
          <p:cNvPr id="30" name="TextBox 30"/>
          <p:cNvSpPr txBox="1"/>
          <p:nvPr/>
        </p:nvSpPr>
        <p:spPr>
          <a:xfrm>
            <a:off x="5772321" y="4744432"/>
            <a:ext cx="925938" cy="438587"/>
          </a:xfrm>
          <a:prstGeom prst="rect">
            <a:avLst/>
          </a:prstGeom>
        </p:spPr>
        <p:txBody>
          <a:bodyPr lIns="0" tIns="0" rIns="0" bIns="0" rtlCol="0" anchor="t">
            <a:spAutoFit/>
          </a:bodyPr>
          <a:lstStyle/>
          <a:p>
            <a:pPr algn="ctr">
              <a:lnSpc>
                <a:spcPts val="3125"/>
              </a:lnSpc>
            </a:pPr>
            <a:r>
              <a:rPr lang="en-US" sz="2232" b="1">
                <a:solidFill>
                  <a:srgbClr val="000000"/>
                </a:solidFill>
                <a:latin typeface="Arimo Bold"/>
                <a:ea typeface="Arimo Bold"/>
                <a:cs typeface="Arimo Bold"/>
                <a:sym typeface="Arimo Bold"/>
              </a:rPr>
              <a:t>4</a:t>
            </a:r>
          </a:p>
        </p:txBody>
      </p:sp>
      <p:sp>
        <p:nvSpPr>
          <p:cNvPr id="31" name="TextBox 31"/>
          <p:cNvSpPr txBox="1"/>
          <p:nvPr/>
        </p:nvSpPr>
        <p:spPr>
          <a:xfrm>
            <a:off x="5772321" y="5276038"/>
            <a:ext cx="925938" cy="438587"/>
          </a:xfrm>
          <a:prstGeom prst="rect">
            <a:avLst/>
          </a:prstGeom>
        </p:spPr>
        <p:txBody>
          <a:bodyPr lIns="0" tIns="0" rIns="0" bIns="0" rtlCol="0" anchor="t">
            <a:spAutoFit/>
          </a:bodyPr>
          <a:lstStyle/>
          <a:p>
            <a:pPr algn="ctr">
              <a:lnSpc>
                <a:spcPts val="3125"/>
              </a:lnSpc>
            </a:pPr>
            <a:r>
              <a:rPr lang="en-US" sz="2232" b="1">
                <a:solidFill>
                  <a:srgbClr val="000000"/>
                </a:solidFill>
                <a:latin typeface="Arimo Bold"/>
                <a:ea typeface="Arimo Bold"/>
                <a:cs typeface="Arimo Bold"/>
                <a:sym typeface="Arimo Bold"/>
              </a:rPr>
              <a:t>5</a:t>
            </a:r>
          </a:p>
        </p:txBody>
      </p:sp>
      <p:sp>
        <p:nvSpPr>
          <p:cNvPr id="32" name="TextBox 32"/>
          <p:cNvSpPr txBox="1"/>
          <p:nvPr/>
        </p:nvSpPr>
        <p:spPr>
          <a:xfrm>
            <a:off x="5772321" y="5771774"/>
            <a:ext cx="925938" cy="438587"/>
          </a:xfrm>
          <a:prstGeom prst="rect">
            <a:avLst/>
          </a:prstGeom>
        </p:spPr>
        <p:txBody>
          <a:bodyPr lIns="0" tIns="0" rIns="0" bIns="0" rtlCol="0" anchor="t">
            <a:spAutoFit/>
          </a:bodyPr>
          <a:lstStyle/>
          <a:p>
            <a:pPr algn="ctr">
              <a:lnSpc>
                <a:spcPts val="3125"/>
              </a:lnSpc>
            </a:pPr>
            <a:r>
              <a:rPr lang="en-US" sz="2232" b="1" dirty="0">
                <a:solidFill>
                  <a:srgbClr val="000000"/>
                </a:solidFill>
                <a:latin typeface="Arimo Bold"/>
                <a:ea typeface="Arimo Bold"/>
                <a:cs typeface="Arimo Bold"/>
                <a:sym typeface="Arimo Bold"/>
              </a:rPr>
              <a:t>6</a:t>
            </a:r>
          </a:p>
        </p:txBody>
      </p:sp>
      <p:sp>
        <p:nvSpPr>
          <p:cNvPr id="33" name="TextBox 33"/>
          <p:cNvSpPr txBox="1"/>
          <p:nvPr/>
        </p:nvSpPr>
        <p:spPr>
          <a:xfrm>
            <a:off x="5772320" y="6711853"/>
            <a:ext cx="925938" cy="363305"/>
          </a:xfrm>
          <a:prstGeom prst="rect">
            <a:avLst/>
          </a:prstGeom>
        </p:spPr>
        <p:txBody>
          <a:bodyPr lIns="0" tIns="0" rIns="0" bIns="0" rtlCol="0" anchor="t">
            <a:spAutoFit/>
          </a:bodyPr>
          <a:lstStyle/>
          <a:p>
            <a:pPr algn="ctr">
              <a:lnSpc>
                <a:spcPts val="3125"/>
              </a:lnSpc>
            </a:pPr>
            <a:r>
              <a:rPr lang="en-US" sz="2232" b="1" dirty="0">
                <a:solidFill>
                  <a:srgbClr val="000000"/>
                </a:solidFill>
                <a:latin typeface="Arimo Bold"/>
                <a:ea typeface="Arimo Bold"/>
                <a:cs typeface="Arimo Bold"/>
                <a:sym typeface="Arimo Bold"/>
              </a:rPr>
              <a:t>8</a:t>
            </a:r>
          </a:p>
        </p:txBody>
      </p:sp>
      <p:sp>
        <p:nvSpPr>
          <p:cNvPr id="34" name="TextBox 34"/>
          <p:cNvSpPr txBox="1"/>
          <p:nvPr/>
        </p:nvSpPr>
        <p:spPr>
          <a:xfrm>
            <a:off x="5772320" y="7133214"/>
            <a:ext cx="925938" cy="363305"/>
          </a:xfrm>
          <a:prstGeom prst="rect">
            <a:avLst/>
          </a:prstGeom>
        </p:spPr>
        <p:txBody>
          <a:bodyPr lIns="0" tIns="0" rIns="0" bIns="0" rtlCol="0" anchor="t">
            <a:spAutoFit/>
          </a:bodyPr>
          <a:lstStyle/>
          <a:p>
            <a:pPr algn="ctr">
              <a:lnSpc>
                <a:spcPts val="3125"/>
              </a:lnSpc>
            </a:pPr>
            <a:r>
              <a:rPr lang="en-US" sz="2232" b="1" dirty="0">
                <a:solidFill>
                  <a:srgbClr val="000000"/>
                </a:solidFill>
                <a:latin typeface="Arimo Bold"/>
                <a:ea typeface="Arimo Bold"/>
                <a:cs typeface="Arimo Bold"/>
                <a:sym typeface="Arimo Bold"/>
              </a:rPr>
              <a:t>9</a:t>
            </a:r>
          </a:p>
        </p:txBody>
      </p:sp>
      <p:sp>
        <p:nvSpPr>
          <p:cNvPr id="35" name="TextBox 35"/>
          <p:cNvSpPr txBox="1"/>
          <p:nvPr/>
        </p:nvSpPr>
        <p:spPr>
          <a:xfrm>
            <a:off x="5772320" y="7597684"/>
            <a:ext cx="925938" cy="363305"/>
          </a:xfrm>
          <a:prstGeom prst="rect">
            <a:avLst/>
          </a:prstGeom>
        </p:spPr>
        <p:txBody>
          <a:bodyPr lIns="0" tIns="0" rIns="0" bIns="0" rtlCol="0" anchor="t">
            <a:spAutoFit/>
          </a:bodyPr>
          <a:lstStyle/>
          <a:p>
            <a:pPr algn="ctr">
              <a:lnSpc>
                <a:spcPts val="3125"/>
              </a:lnSpc>
            </a:pPr>
            <a:r>
              <a:rPr lang="en-US" sz="2232" b="1" dirty="0">
                <a:solidFill>
                  <a:srgbClr val="000000"/>
                </a:solidFill>
                <a:latin typeface="Arimo Bold"/>
                <a:ea typeface="Arimo Bold"/>
                <a:cs typeface="Arimo Bold"/>
                <a:sym typeface="Arimo Bold"/>
              </a:rPr>
              <a:t>10</a:t>
            </a:r>
          </a:p>
        </p:txBody>
      </p:sp>
      <p:sp>
        <p:nvSpPr>
          <p:cNvPr id="36" name="TextBox 36"/>
          <p:cNvSpPr txBox="1"/>
          <p:nvPr/>
        </p:nvSpPr>
        <p:spPr>
          <a:xfrm>
            <a:off x="16723819" y="9025930"/>
            <a:ext cx="834001"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2</a:t>
            </a:r>
          </a:p>
        </p:txBody>
      </p:sp>
      <p:sp>
        <p:nvSpPr>
          <p:cNvPr id="37" name="TextBox 24">
            <a:extLst>
              <a:ext uri="{FF2B5EF4-FFF2-40B4-BE49-F238E27FC236}">
                <a16:creationId xmlns:a16="http://schemas.microsoft.com/office/drawing/2014/main" id="{5D0BEAE0-9888-4AED-8BF3-3C26C2CC5283}"/>
              </a:ext>
            </a:extLst>
          </p:cNvPr>
          <p:cNvSpPr txBox="1"/>
          <p:nvPr/>
        </p:nvSpPr>
        <p:spPr>
          <a:xfrm>
            <a:off x="6698258" y="6295065"/>
            <a:ext cx="5137874" cy="293285"/>
          </a:xfrm>
          <a:prstGeom prst="rect">
            <a:avLst/>
          </a:prstGeom>
        </p:spPr>
        <p:txBody>
          <a:bodyPr lIns="0" tIns="0" rIns="0" bIns="0" rtlCol="0" anchor="t">
            <a:spAutoFit/>
          </a:bodyPr>
          <a:lstStyle/>
          <a:p>
            <a:pPr algn="l">
              <a:lnSpc>
                <a:spcPts val="2535"/>
              </a:lnSpc>
            </a:pPr>
            <a:r>
              <a:rPr lang="en-US" sz="1810" b="1" dirty="0">
                <a:solidFill>
                  <a:srgbClr val="000000"/>
                </a:solidFill>
                <a:latin typeface="Arimo Bold"/>
                <a:ea typeface="Arimo Bold"/>
                <a:cs typeface="Arimo Bold"/>
                <a:sym typeface="Arimo Bold"/>
              </a:rPr>
              <a:t>ACHIEVEMENTS</a:t>
            </a:r>
          </a:p>
        </p:txBody>
      </p:sp>
      <p:sp>
        <p:nvSpPr>
          <p:cNvPr id="38" name="TextBox 32">
            <a:extLst>
              <a:ext uri="{FF2B5EF4-FFF2-40B4-BE49-F238E27FC236}">
                <a16:creationId xmlns:a16="http://schemas.microsoft.com/office/drawing/2014/main" id="{3E618B98-DF9A-48B2-9583-B134F456443C}"/>
              </a:ext>
            </a:extLst>
          </p:cNvPr>
          <p:cNvSpPr txBox="1"/>
          <p:nvPr/>
        </p:nvSpPr>
        <p:spPr>
          <a:xfrm>
            <a:off x="5795601" y="6203209"/>
            <a:ext cx="925938" cy="363305"/>
          </a:xfrm>
          <a:prstGeom prst="rect">
            <a:avLst/>
          </a:prstGeom>
        </p:spPr>
        <p:txBody>
          <a:bodyPr lIns="0" tIns="0" rIns="0" bIns="0" rtlCol="0" anchor="t">
            <a:spAutoFit/>
          </a:bodyPr>
          <a:lstStyle/>
          <a:p>
            <a:pPr algn="ctr">
              <a:lnSpc>
                <a:spcPts val="3125"/>
              </a:lnSpc>
            </a:pPr>
            <a:r>
              <a:rPr lang="en-US" sz="2232" b="1" dirty="0">
                <a:solidFill>
                  <a:srgbClr val="000000"/>
                </a:solidFill>
                <a:latin typeface="Arimo Bold"/>
                <a:ea typeface="Arimo Bold"/>
                <a:cs typeface="Arimo Bold"/>
                <a:sym typeface="Arimo Bold"/>
              </a:rPr>
              <a:t>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68682"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852623"/>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11953" y="877904"/>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332574" y="2607998"/>
            <a:ext cx="2632631" cy="903746"/>
          </a:xfrm>
          <a:custGeom>
            <a:avLst/>
            <a:gdLst/>
            <a:ahLst/>
            <a:cxnLst/>
            <a:rect l="l" t="t" r="r" b="b"/>
            <a:pathLst>
              <a:path w="2632631" h="903746">
                <a:moveTo>
                  <a:pt x="0" y="0"/>
                </a:moveTo>
                <a:lnTo>
                  <a:pt x="2632631" y="0"/>
                </a:lnTo>
                <a:lnTo>
                  <a:pt x="2632631" y="903746"/>
                </a:lnTo>
                <a:lnTo>
                  <a:pt x="0" y="9037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15910" y="2470856"/>
            <a:ext cx="4036770" cy="5573322"/>
          </a:xfrm>
          <a:custGeom>
            <a:avLst/>
            <a:gdLst/>
            <a:ahLst/>
            <a:cxnLst/>
            <a:rect l="l" t="t" r="r" b="b"/>
            <a:pathLst>
              <a:path w="4036770" h="5573322">
                <a:moveTo>
                  <a:pt x="0" y="0"/>
                </a:moveTo>
                <a:lnTo>
                  <a:pt x="4036770" y="0"/>
                </a:lnTo>
                <a:lnTo>
                  <a:pt x="4036770" y="5573322"/>
                </a:lnTo>
                <a:lnTo>
                  <a:pt x="0" y="5573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824408" y="2221339"/>
            <a:ext cx="6217042" cy="6217017"/>
            <a:chOff x="0" y="0"/>
            <a:chExt cx="8289389" cy="8289356"/>
          </a:xfrm>
        </p:grpSpPr>
        <p:sp>
          <p:nvSpPr>
            <p:cNvPr id="9" name="Freeform 9"/>
            <p:cNvSpPr/>
            <p:nvPr/>
          </p:nvSpPr>
          <p:spPr>
            <a:xfrm>
              <a:off x="0" y="0"/>
              <a:ext cx="8289417" cy="8289417"/>
            </a:xfrm>
            <a:custGeom>
              <a:avLst/>
              <a:gdLst/>
              <a:ahLst/>
              <a:cxnLst/>
              <a:rect l="l" t="t" r="r" b="b"/>
              <a:pathLst>
                <a:path w="8289417" h="8289417">
                  <a:moveTo>
                    <a:pt x="8289417" y="4144772"/>
                  </a:moveTo>
                  <a:cubicBezTo>
                    <a:pt x="8289417" y="6433693"/>
                    <a:pt x="6433693" y="8289417"/>
                    <a:pt x="4144772" y="8289417"/>
                  </a:cubicBezTo>
                  <a:cubicBezTo>
                    <a:pt x="1855851" y="8289417"/>
                    <a:pt x="0" y="6433693"/>
                    <a:pt x="0" y="4144772"/>
                  </a:cubicBezTo>
                  <a:cubicBezTo>
                    <a:pt x="0" y="1855851"/>
                    <a:pt x="1855597" y="0"/>
                    <a:pt x="4144645" y="0"/>
                  </a:cubicBezTo>
                  <a:cubicBezTo>
                    <a:pt x="6433693" y="0"/>
                    <a:pt x="8289417" y="1855724"/>
                    <a:pt x="8289417" y="4144772"/>
                  </a:cubicBezTo>
                  <a:close/>
                </a:path>
              </a:pathLst>
            </a:custGeom>
            <a:blipFill>
              <a:blip r:embed="rId12"/>
              <a:stretch>
                <a:fillRect l="-24999" r="-24999"/>
              </a:stretch>
            </a:blipFill>
          </p:spPr>
        </p:sp>
      </p:grpSp>
      <p:sp>
        <p:nvSpPr>
          <p:cNvPr id="10" name="Freeform 10"/>
          <p:cNvSpPr/>
          <p:nvPr/>
        </p:nvSpPr>
        <p:spPr>
          <a:xfrm>
            <a:off x="6178723" y="6181451"/>
            <a:ext cx="1862727" cy="1862727"/>
          </a:xfrm>
          <a:custGeom>
            <a:avLst/>
            <a:gdLst/>
            <a:ahLst/>
            <a:cxnLst/>
            <a:rect l="l" t="t" r="r" b="b"/>
            <a:pathLst>
              <a:path w="1862727" h="1862727">
                <a:moveTo>
                  <a:pt x="0" y="0"/>
                </a:moveTo>
                <a:lnTo>
                  <a:pt x="1862727" y="0"/>
                </a:lnTo>
                <a:lnTo>
                  <a:pt x="1862727" y="1862727"/>
                </a:lnTo>
                <a:lnTo>
                  <a:pt x="0" y="18627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6733265" y="6677183"/>
            <a:ext cx="753642" cy="871263"/>
          </a:xfrm>
          <a:custGeom>
            <a:avLst/>
            <a:gdLst/>
            <a:ahLst/>
            <a:cxnLst/>
            <a:rect l="l" t="t" r="r" b="b"/>
            <a:pathLst>
              <a:path w="753642" h="871263">
                <a:moveTo>
                  <a:pt x="0" y="0"/>
                </a:moveTo>
                <a:lnTo>
                  <a:pt x="753642" y="0"/>
                </a:lnTo>
                <a:lnTo>
                  <a:pt x="753642" y="871263"/>
                </a:lnTo>
                <a:lnTo>
                  <a:pt x="0" y="871263"/>
                </a:lnTo>
                <a:lnTo>
                  <a:pt x="0" y="0"/>
                </a:lnTo>
                <a:close/>
              </a:path>
            </a:pathLst>
          </a:custGeom>
          <a:blipFill>
            <a:blip r:embed="rId15">
              <a:extLst>
                <a:ext uri="{96DAC541-7B7A-43D3-8B79-37D633B846F1}">
                  <asvg:svgBlip xmlns:asvg="http://schemas.microsoft.com/office/drawing/2016/SVG/main" r:embed="rId16"/>
                </a:ext>
              </a:extLst>
            </a:blip>
            <a:stretch>
              <a:fillRect l="-263" r="-263"/>
            </a:stretch>
          </a:blipFill>
        </p:spPr>
      </p:sp>
      <p:sp>
        <p:nvSpPr>
          <p:cNvPr id="12" name="TextBox 12"/>
          <p:cNvSpPr txBox="1"/>
          <p:nvPr/>
        </p:nvSpPr>
        <p:spPr>
          <a:xfrm>
            <a:off x="1845544" y="801704"/>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3" name="TextBox 13"/>
          <p:cNvSpPr txBox="1"/>
          <p:nvPr/>
        </p:nvSpPr>
        <p:spPr>
          <a:xfrm>
            <a:off x="1052990" y="9031304"/>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4" name="TextBox 14"/>
          <p:cNvSpPr txBox="1"/>
          <p:nvPr/>
        </p:nvSpPr>
        <p:spPr>
          <a:xfrm>
            <a:off x="9630988" y="801704"/>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5" name="TextBox 15"/>
          <p:cNvSpPr txBox="1"/>
          <p:nvPr/>
        </p:nvSpPr>
        <p:spPr>
          <a:xfrm>
            <a:off x="11242730" y="801704"/>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6" name="TextBox 16"/>
          <p:cNvSpPr txBox="1"/>
          <p:nvPr/>
        </p:nvSpPr>
        <p:spPr>
          <a:xfrm>
            <a:off x="13446150" y="801704"/>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7" name="TextBox 17"/>
          <p:cNvSpPr txBox="1"/>
          <p:nvPr/>
        </p:nvSpPr>
        <p:spPr>
          <a:xfrm>
            <a:off x="14868555" y="801704"/>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8" name="TextBox 18"/>
          <p:cNvSpPr txBox="1"/>
          <p:nvPr/>
        </p:nvSpPr>
        <p:spPr>
          <a:xfrm>
            <a:off x="1953655" y="9031304"/>
            <a:ext cx="520705" cy="339700"/>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20</a:t>
            </a:r>
          </a:p>
        </p:txBody>
      </p:sp>
      <p:sp>
        <p:nvSpPr>
          <p:cNvPr id="20" name="TextBox 20"/>
          <p:cNvSpPr txBox="1"/>
          <p:nvPr/>
        </p:nvSpPr>
        <p:spPr>
          <a:xfrm>
            <a:off x="9334437" y="3369779"/>
            <a:ext cx="7628312" cy="1568383"/>
          </a:xfrm>
          <a:prstGeom prst="rect">
            <a:avLst/>
          </a:prstGeom>
        </p:spPr>
        <p:txBody>
          <a:bodyPr lIns="0" tIns="0" rIns="0" bIns="0" rtlCol="0" anchor="t">
            <a:spAutoFit/>
          </a:bodyPr>
          <a:lstStyle/>
          <a:p>
            <a:pPr algn="l">
              <a:lnSpc>
                <a:spcPts val="11200"/>
              </a:lnSpc>
            </a:pPr>
            <a:r>
              <a:rPr lang="en-US" sz="8000" b="1">
                <a:solidFill>
                  <a:srgbClr val="000000"/>
                </a:solidFill>
                <a:latin typeface="Arimo Bold"/>
                <a:ea typeface="Arimo Bold"/>
                <a:cs typeface="Arimo Bold"/>
                <a:sym typeface="Arimo Bold"/>
              </a:rPr>
              <a:t>THANKS FOR</a:t>
            </a:r>
          </a:p>
        </p:txBody>
      </p:sp>
      <p:sp>
        <p:nvSpPr>
          <p:cNvPr id="21" name="TextBox 21"/>
          <p:cNvSpPr txBox="1"/>
          <p:nvPr/>
        </p:nvSpPr>
        <p:spPr>
          <a:xfrm>
            <a:off x="9334437" y="4489677"/>
            <a:ext cx="7628312" cy="1568383"/>
          </a:xfrm>
          <a:prstGeom prst="rect">
            <a:avLst/>
          </a:prstGeom>
        </p:spPr>
        <p:txBody>
          <a:bodyPr lIns="0" tIns="0" rIns="0" bIns="0" rtlCol="0" anchor="t">
            <a:spAutoFit/>
          </a:bodyPr>
          <a:lstStyle/>
          <a:p>
            <a:pPr algn="l">
              <a:lnSpc>
                <a:spcPts val="11200"/>
              </a:lnSpc>
            </a:pPr>
            <a:r>
              <a:rPr lang="en-US" sz="8000" b="1">
                <a:solidFill>
                  <a:srgbClr val="1BBC9B"/>
                </a:solidFill>
                <a:latin typeface="Arimo Bold"/>
                <a:ea typeface="Arimo Bold"/>
                <a:cs typeface="Arimo Bold"/>
                <a:sym typeface="Arimo Bold"/>
              </a:rPr>
              <a:t>WATCHING.</a:t>
            </a:r>
          </a:p>
        </p:txBody>
      </p:sp>
      <p:sp>
        <p:nvSpPr>
          <p:cNvPr id="22" name="TextBox 22"/>
          <p:cNvSpPr txBox="1"/>
          <p:nvPr/>
        </p:nvSpPr>
        <p:spPr>
          <a:xfrm rot="-93128">
            <a:off x="9605620" y="2886127"/>
            <a:ext cx="2089179" cy="396842"/>
          </a:xfrm>
          <a:prstGeom prst="rect">
            <a:avLst/>
          </a:prstGeom>
        </p:spPr>
        <p:txBody>
          <a:bodyPr lIns="0" tIns="0" rIns="0" bIns="0" rtlCol="0" anchor="t">
            <a:spAutoFit/>
          </a:bodyPr>
          <a:lstStyle/>
          <a:p>
            <a:pPr algn="ctr">
              <a:lnSpc>
                <a:spcPts val="2800"/>
              </a:lnSpc>
            </a:pPr>
            <a:r>
              <a:rPr lang="en-US" sz="2000" b="1">
                <a:solidFill>
                  <a:srgbClr val="FFFFFF"/>
                </a:solidFill>
                <a:latin typeface="Arimo Bold"/>
                <a:ea typeface="Arimo Bold"/>
                <a:cs typeface="Arimo Bold"/>
                <a:sym typeface="Arimo Bold"/>
              </a:rPr>
              <a:t>World Travel</a:t>
            </a:r>
          </a:p>
        </p:txBody>
      </p:sp>
      <p:sp>
        <p:nvSpPr>
          <p:cNvPr id="23" name="TextBox 23"/>
          <p:cNvSpPr txBox="1"/>
          <p:nvPr/>
        </p:nvSpPr>
        <p:spPr>
          <a:xfrm>
            <a:off x="16962749" y="9031304"/>
            <a:ext cx="767851" cy="324072"/>
          </a:xfrm>
          <a:prstGeom prst="rect">
            <a:avLst/>
          </a:prstGeom>
        </p:spPr>
        <p:txBody>
          <a:bodyPr lIns="0" tIns="0" rIns="0" bIns="0" rtlCol="0" anchor="t">
            <a:spAutoFit/>
          </a:bodyPr>
          <a:lstStyle/>
          <a:p>
            <a:pPr algn="ctr">
              <a:lnSpc>
                <a:spcPts val="2654"/>
              </a:lnSpc>
            </a:pPr>
            <a:r>
              <a:rPr lang="en-US" sz="1896">
                <a:solidFill>
                  <a:srgbClr val="000000"/>
                </a:solidFill>
                <a:latin typeface="Canva Sans"/>
                <a:ea typeface="Canva Sans"/>
                <a:cs typeface="Canva Sans"/>
                <a:sym typeface="Canva Sans"/>
              </a:rPr>
              <a:t>20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68682"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852623"/>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11953" y="877904"/>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300618" y="4027365"/>
            <a:ext cx="3145532" cy="3145532"/>
          </a:xfrm>
          <a:custGeom>
            <a:avLst/>
            <a:gdLst/>
            <a:ahLst/>
            <a:cxnLst/>
            <a:rect l="l" t="t" r="r" b="b"/>
            <a:pathLst>
              <a:path w="3145532" h="3145532">
                <a:moveTo>
                  <a:pt x="0" y="0"/>
                </a:moveTo>
                <a:lnTo>
                  <a:pt x="3145532" y="0"/>
                </a:lnTo>
                <a:lnTo>
                  <a:pt x="3145532" y="3145532"/>
                </a:lnTo>
                <a:lnTo>
                  <a:pt x="0" y="31455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p:nvPr/>
        </p:nvGrpSpPr>
        <p:grpSpPr>
          <a:xfrm>
            <a:off x="11231724" y="3102123"/>
            <a:ext cx="6168760" cy="6375647"/>
            <a:chOff x="0" y="0"/>
            <a:chExt cx="8225014" cy="8500863"/>
          </a:xfrm>
        </p:grpSpPr>
        <p:sp>
          <p:nvSpPr>
            <p:cNvPr id="8" name="Freeform 8"/>
            <p:cNvSpPr/>
            <p:nvPr/>
          </p:nvSpPr>
          <p:spPr>
            <a:xfrm>
              <a:off x="0" y="0"/>
              <a:ext cx="8225028" cy="8500872"/>
            </a:xfrm>
            <a:custGeom>
              <a:avLst/>
              <a:gdLst/>
              <a:ahLst/>
              <a:cxnLst/>
              <a:rect l="l" t="t" r="r" b="b"/>
              <a:pathLst>
                <a:path w="8225028" h="8500872">
                  <a:moveTo>
                    <a:pt x="8225028" y="7098919"/>
                  </a:moveTo>
                  <a:cubicBezTo>
                    <a:pt x="8225028" y="7873238"/>
                    <a:pt x="7597394" y="8500872"/>
                    <a:pt x="6823075" y="8500872"/>
                  </a:cubicBezTo>
                  <a:lnTo>
                    <a:pt x="1401953" y="8500872"/>
                  </a:lnTo>
                  <a:cubicBezTo>
                    <a:pt x="627634" y="8500872"/>
                    <a:pt x="0" y="7873238"/>
                    <a:pt x="0" y="7098919"/>
                  </a:cubicBezTo>
                  <a:lnTo>
                    <a:pt x="0" y="1401953"/>
                  </a:lnTo>
                  <a:cubicBezTo>
                    <a:pt x="0" y="627634"/>
                    <a:pt x="627634" y="0"/>
                    <a:pt x="1401953" y="0"/>
                  </a:cubicBezTo>
                  <a:lnTo>
                    <a:pt x="6823075" y="0"/>
                  </a:lnTo>
                  <a:cubicBezTo>
                    <a:pt x="7597394" y="0"/>
                    <a:pt x="8225028" y="627634"/>
                    <a:pt x="8225028" y="1401953"/>
                  </a:cubicBezTo>
                  <a:lnTo>
                    <a:pt x="8225028" y="7098919"/>
                  </a:lnTo>
                  <a:close/>
                </a:path>
              </a:pathLst>
            </a:custGeom>
            <a:blipFill>
              <a:blip r:embed="rId10"/>
              <a:stretch>
                <a:fillRect l="-27515" r="-27515"/>
              </a:stretch>
            </a:blipFill>
          </p:spPr>
        </p:sp>
      </p:grpSp>
      <p:sp>
        <p:nvSpPr>
          <p:cNvPr id="9" name="Freeform 9"/>
          <p:cNvSpPr/>
          <p:nvPr/>
        </p:nvSpPr>
        <p:spPr>
          <a:xfrm>
            <a:off x="886291" y="4371942"/>
            <a:ext cx="1855853" cy="1667209"/>
          </a:xfrm>
          <a:custGeom>
            <a:avLst/>
            <a:gdLst/>
            <a:ahLst/>
            <a:cxnLst/>
            <a:rect l="l" t="t" r="r" b="b"/>
            <a:pathLst>
              <a:path w="1855853" h="1667209">
                <a:moveTo>
                  <a:pt x="0" y="0"/>
                </a:moveTo>
                <a:lnTo>
                  <a:pt x="1855853" y="0"/>
                </a:lnTo>
                <a:lnTo>
                  <a:pt x="1855853" y="1667209"/>
                </a:lnTo>
                <a:lnTo>
                  <a:pt x="0" y="16672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785190" y="6628222"/>
            <a:ext cx="1928380" cy="2086918"/>
          </a:xfrm>
          <a:custGeom>
            <a:avLst/>
            <a:gdLst/>
            <a:ahLst/>
            <a:cxnLst/>
            <a:rect l="l" t="t" r="r" b="b"/>
            <a:pathLst>
              <a:path w="1928380" h="2086918">
                <a:moveTo>
                  <a:pt x="0" y="0"/>
                </a:moveTo>
                <a:lnTo>
                  <a:pt x="1928380" y="0"/>
                </a:lnTo>
                <a:lnTo>
                  <a:pt x="1928380" y="2086918"/>
                </a:lnTo>
                <a:lnTo>
                  <a:pt x="0" y="20869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3113620" y="4482083"/>
            <a:ext cx="6817661" cy="2055031"/>
          </a:xfrm>
          <a:custGeom>
            <a:avLst/>
            <a:gdLst/>
            <a:ahLst/>
            <a:cxnLst/>
            <a:rect l="l" t="t" r="r" b="b"/>
            <a:pathLst>
              <a:path w="6817661" h="2055031">
                <a:moveTo>
                  <a:pt x="0" y="0"/>
                </a:moveTo>
                <a:lnTo>
                  <a:pt x="6817661" y="0"/>
                </a:lnTo>
                <a:lnTo>
                  <a:pt x="6817661" y="2055031"/>
                </a:lnTo>
                <a:lnTo>
                  <a:pt x="0" y="205503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2" name="Group 12"/>
          <p:cNvGrpSpPr/>
          <p:nvPr/>
        </p:nvGrpSpPr>
        <p:grpSpPr>
          <a:xfrm>
            <a:off x="3113620" y="6628222"/>
            <a:ext cx="6817664" cy="2403946"/>
            <a:chOff x="0" y="0"/>
            <a:chExt cx="9090218" cy="3205261"/>
          </a:xfrm>
        </p:grpSpPr>
        <p:sp>
          <p:nvSpPr>
            <p:cNvPr id="13" name="Freeform 13"/>
            <p:cNvSpPr/>
            <p:nvPr/>
          </p:nvSpPr>
          <p:spPr>
            <a:xfrm>
              <a:off x="0" y="0"/>
              <a:ext cx="9090279" cy="3205226"/>
            </a:xfrm>
            <a:custGeom>
              <a:avLst/>
              <a:gdLst/>
              <a:ahLst/>
              <a:cxnLst/>
              <a:rect l="l" t="t" r="r" b="b"/>
              <a:pathLst>
                <a:path w="9090279" h="3205226">
                  <a:moveTo>
                    <a:pt x="9090279" y="0"/>
                  </a:moveTo>
                  <a:lnTo>
                    <a:pt x="0" y="0"/>
                  </a:lnTo>
                  <a:lnTo>
                    <a:pt x="0" y="2531491"/>
                  </a:lnTo>
                  <a:lnTo>
                    <a:pt x="564515" y="2531491"/>
                  </a:lnTo>
                  <a:lnTo>
                    <a:pt x="564515" y="3205226"/>
                  </a:lnTo>
                  <a:lnTo>
                    <a:pt x="1661668" y="2531491"/>
                  </a:lnTo>
                  <a:lnTo>
                    <a:pt x="9090279" y="2531491"/>
                  </a:lnTo>
                  <a:lnTo>
                    <a:pt x="9090279" y="0"/>
                  </a:lnTo>
                  <a:close/>
                </a:path>
              </a:pathLst>
            </a:custGeom>
            <a:solidFill>
              <a:srgbClr val="D3CCC7"/>
            </a:solidFill>
          </p:spPr>
        </p:sp>
      </p:grpSp>
      <p:sp>
        <p:nvSpPr>
          <p:cNvPr id="14" name="TextBox 14"/>
          <p:cNvSpPr txBox="1"/>
          <p:nvPr/>
        </p:nvSpPr>
        <p:spPr>
          <a:xfrm>
            <a:off x="3164420" y="6564102"/>
            <a:ext cx="6716061" cy="1905130"/>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In order to accomplish eight different tasks with a single tool and offer insights, we began with Excel and SQL, then moved on to Power BI and Tableau in subsequent weeks. </a:t>
            </a:r>
          </a:p>
          <a:p>
            <a:pPr algn="ctr">
              <a:lnSpc>
                <a:spcPts val="2799"/>
              </a:lnSpc>
            </a:pPr>
            <a:endParaRPr lang="en-US" sz="1999" b="1">
              <a:solidFill>
                <a:srgbClr val="000000"/>
              </a:solidFill>
              <a:latin typeface="Arimo Bold"/>
              <a:ea typeface="Arimo Bold"/>
              <a:cs typeface="Arimo Bold"/>
              <a:sym typeface="Arimo Bold"/>
            </a:endParaRPr>
          </a:p>
        </p:txBody>
      </p:sp>
      <p:grpSp>
        <p:nvGrpSpPr>
          <p:cNvPr id="15" name="Group 15"/>
          <p:cNvGrpSpPr/>
          <p:nvPr/>
        </p:nvGrpSpPr>
        <p:grpSpPr>
          <a:xfrm>
            <a:off x="1224620" y="4574099"/>
            <a:ext cx="1249740" cy="1262895"/>
            <a:chOff x="0" y="0"/>
            <a:chExt cx="1666320" cy="1683860"/>
          </a:xfrm>
        </p:grpSpPr>
        <p:sp>
          <p:nvSpPr>
            <p:cNvPr id="16" name="Freeform 16"/>
            <p:cNvSpPr/>
            <p:nvPr/>
          </p:nvSpPr>
          <p:spPr>
            <a:xfrm>
              <a:off x="0" y="0"/>
              <a:ext cx="1666367" cy="1683893"/>
            </a:xfrm>
            <a:custGeom>
              <a:avLst/>
              <a:gdLst/>
              <a:ahLst/>
              <a:cxnLst/>
              <a:rect l="l" t="t" r="r" b="b"/>
              <a:pathLst>
                <a:path w="1666367" h="1683893">
                  <a:moveTo>
                    <a:pt x="0" y="0"/>
                  </a:moveTo>
                  <a:lnTo>
                    <a:pt x="1666367" y="0"/>
                  </a:lnTo>
                  <a:lnTo>
                    <a:pt x="1666367" y="1683893"/>
                  </a:lnTo>
                  <a:lnTo>
                    <a:pt x="0" y="1683893"/>
                  </a:lnTo>
                  <a:lnTo>
                    <a:pt x="0" y="0"/>
                  </a:lnTo>
                  <a:close/>
                </a:path>
              </a:pathLst>
            </a:custGeom>
            <a:blipFill>
              <a:blip r:embed="rId17"/>
              <a:stretch>
                <a:fillRect t="-130" r="2" b="-128"/>
              </a:stretch>
            </a:blipFill>
          </p:spPr>
        </p:sp>
      </p:grpSp>
      <p:grpSp>
        <p:nvGrpSpPr>
          <p:cNvPr id="17" name="Group 17"/>
          <p:cNvGrpSpPr/>
          <p:nvPr/>
        </p:nvGrpSpPr>
        <p:grpSpPr>
          <a:xfrm>
            <a:off x="895105" y="7172897"/>
            <a:ext cx="1708550" cy="982526"/>
            <a:chOff x="0" y="0"/>
            <a:chExt cx="2278067" cy="1310035"/>
          </a:xfrm>
        </p:grpSpPr>
        <p:sp>
          <p:nvSpPr>
            <p:cNvPr id="18" name="Freeform 18"/>
            <p:cNvSpPr/>
            <p:nvPr/>
          </p:nvSpPr>
          <p:spPr>
            <a:xfrm>
              <a:off x="0" y="0"/>
              <a:ext cx="2278126" cy="1310005"/>
            </a:xfrm>
            <a:custGeom>
              <a:avLst/>
              <a:gdLst/>
              <a:ahLst/>
              <a:cxnLst/>
              <a:rect l="l" t="t" r="r" b="b"/>
              <a:pathLst>
                <a:path w="2278126" h="1310005">
                  <a:moveTo>
                    <a:pt x="0" y="0"/>
                  </a:moveTo>
                  <a:lnTo>
                    <a:pt x="2278126" y="0"/>
                  </a:lnTo>
                  <a:lnTo>
                    <a:pt x="2278126" y="1310005"/>
                  </a:lnTo>
                  <a:lnTo>
                    <a:pt x="0" y="1310005"/>
                  </a:lnTo>
                  <a:lnTo>
                    <a:pt x="0" y="0"/>
                  </a:lnTo>
                  <a:close/>
                </a:path>
              </a:pathLst>
            </a:custGeom>
            <a:blipFill>
              <a:blip r:embed="rId18"/>
              <a:stretch>
                <a:fillRect l="-20217" r="-20215" b="-2"/>
              </a:stretch>
            </a:blipFill>
          </p:spPr>
        </p:sp>
      </p:grpSp>
      <p:sp>
        <p:nvSpPr>
          <p:cNvPr id="19" name="TextBox 19"/>
          <p:cNvSpPr txBox="1"/>
          <p:nvPr/>
        </p:nvSpPr>
        <p:spPr>
          <a:xfrm>
            <a:off x="1845544" y="801704"/>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20" name="TextBox 20"/>
          <p:cNvSpPr txBox="1"/>
          <p:nvPr/>
        </p:nvSpPr>
        <p:spPr>
          <a:xfrm>
            <a:off x="1052990" y="9031304"/>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21" name="TextBox 21"/>
          <p:cNvSpPr txBox="1"/>
          <p:nvPr/>
        </p:nvSpPr>
        <p:spPr>
          <a:xfrm>
            <a:off x="9630988" y="801704"/>
            <a:ext cx="1268842" cy="377792"/>
          </a:xfrm>
          <a:prstGeom prst="rect">
            <a:avLst/>
          </a:prstGeom>
        </p:spPr>
        <p:txBody>
          <a:bodyPr lIns="0" tIns="0" rIns="0" bIns="0" rtlCol="0" anchor="t">
            <a:spAutoFit/>
          </a:bodyPr>
          <a:lstStyle/>
          <a:p>
            <a:pPr algn="ctr">
              <a:lnSpc>
                <a:spcPts val="2799"/>
              </a:lnSpc>
            </a:pPr>
            <a:r>
              <a:rPr lang="en-US" sz="1999" b="1">
                <a:solidFill>
                  <a:srgbClr val="0A0147"/>
                </a:solidFill>
                <a:latin typeface="Arimo Bold"/>
                <a:ea typeface="Arimo Bold"/>
                <a:cs typeface="Arimo Bold"/>
                <a:sym typeface="Arimo Bold"/>
              </a:rPr>
              <a:t>Home</a:t>
            </a:r>
          </a:p>
        </p:txBody>
      </p:sp>
      <p:sp>
        <p:nvSpPr>
          <p:cNvPr id="22" name="TextBox 22"/>
          <p:cNvSpPr txBox="1"/>
          <p:nvPr/>
        </p:nvSpPr>
        <p:spPr>
          <a:xfrm>
            <a:off x="11242730" y="801704"/>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23" name="TextBox 23"/>
          <p:cNvSpPr txBox="1"/>
          <p:nvPr/>
        </p:nvSpPr>
        <p:spPr>
          <a:xfrm>
            <a:off x="13446150" y="801704"/>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24" name="TextBox 24"/>
          <p:cNvSpPr txBox="1"/>
          <p:nvPr/>
        </p:nvSpPr>
        <p:spPr>
          <a:xfrm>
            <a:off x="14868555" y="801704"/>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25" name="TextBox 25"/>
          <p:cNvSpPr txBox="1"/>
          <p:nvPr/>
        </p:nvSpPr>
        <p:spPr>
          <a:xfrm>
            <a:off x="1953655" y="9031304"/>
            <a:ext cx="520705" cy="37779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03.</a:t>
            </a:r>
          </a:p>
        </p:txBody>
      </p:sp>
      <p:sp>
        <p:nvSpPr>
          <p:cNvPr id="26" name="TextBox 26"/>
          <p:cNvSpPr txBox="1"/>
          <p:nvPr/>
        </p:nvSpPr>
        <p:spPr>
          <a:xfrm>
            <a:off x="416548" y="2229540"/>
            <a:ext cx="11232861" cy="1649096"/>
          </a:xfrm>
          <a:prstGeom prst="rect">
            <a:avLst/>
          </a:prstGeom>
        </p:spPr>
        <p:txBody>
          <a:bodyPr lIns="0" tIns="0" rIns="0" bIns="0" rtlCol="0" anchor="t">
            <a:spAutoFit/>
          </a:bodyPr>
          <a:lstStyle/>
          <a:p>
            <a:pPr algn="l">
              <a:lnSpc>
                <a:spcPts val="2309"/>
              </a:lnSpc>
            </a:pPr>
            <a:r>
              <a:rPr lang="en-US" sz="1649" b="1" dirty="0">
                <a:solidFill>
                  <a:srgbClr val="01C892"/>
                </a:solidFill>
                <a:latin typeface="Arimo Bold"/>
                <a:ea typeface="Arimo Bold"/>
                <a:cs typeface="Arimo Bold"/>
                <a:sym typeface="Arimo Bold"/>
              </a:rPr>
              <a:t>HIGHCLOUDS AIRLINES (2008-2013) HIGHLIGHTS INCLUDE 187M PASSENGERS, 8B FREIGHT UNITS, AND PEAK DEMAND IN JULY WITH AN 82% LOAD FACTOR. JANUARY AND FEBRUARY UNDERPERFORMED, SUGGESTING OPPORTUNITIES FOR PROMOTIONS AND COST-SAVING MEASURES. KEY ROUTES (E.G., ATLANTA → NEW YORK) AND TOP FREIGHT CARRIERS (FEDEX, UPS) OFFER POTENTIAL FOR STRATEGIC GROWTH AND OPTIMIZATION. IN BELOW SLIDES WE WILL SEE IN DETAILS.</a:t>
            </a:r>
          </a:p>
          <a:p>
            <a:pPr algn="l">
              <a:lnSpc>
                <a:spcPts val="969"/>
              </a:lnSpc>
            </a:pPr>
            <a:endParaRPr lang="en-US" sz="1649" b="1" dirty="0">
              <a:solidFill>
                <a:srgbClr val="01C892"/>
              </a:solidFill>
              <a:latin typeface="Arimo Bold"/>
              <a:ea typeface="Arimo Bold"/>
              <a:cs typeface="Arimo Bold"/>
              <a:sym typeface="Arimo Bold"/>
            </a:endParaRPr>
          </a:p>
        </p:txBody>
      </p:sp>
      <p:sp>
        <p:nvSpPr>
          <p:cNvPr id="27" name="TextBox 27"/>
          <p:cNvSpPr txBox="1"/>
          <p:nvPr/>
        </p:nvSpPr>
        <p:spPr>
          <a:xfrm>
            <a:off x="3411494" y="4718316"/>
            <a:ext cx="6221912" cy="1571624"/>
          </a:xfrm>
          <a:prstGeom prst="rect">
            <a:avLst/>
          </a:prstGeom>
        </p:spPr>
        <p:txBody>
          <a:bodyPr lIns="0" tIns="0" rIns="0" bIns="0" rtlCol="0" anchor="t">
            <a:spAutoFit/>
          </a:bodyPr>
          <a:lstStyle/>
          <a:p>
            <a:pPr algn="l">
              <a:lnSpc>
                <a:spcPts val="3000"/>
              </a:lnSpc>
            </a:pPr>
            <a:r>
              <a:rPr lang="en-US" sz="2000" b="1">
                <a:solidFill>
                  <a:srgbClr val="000000"/>
                </a:solidFill>
                <a:latin typeface="Arimo Bold"/>
                <a:ea typeface="Arimo Bold"/>
                <a:cs typeface="Arimo Bold"/>
                <a:sym typeface="Arimo Bold"/>
              </a:rPr>
              <a:t>The objective of the project is to provide actionable insights while also conducting an analysis of key performance metrics. </a:t>
            </a:r>
          </a:p>
          <a:p>
            <a:pPr algn="l">
              <a:lnSpc>
                <a:spcPts val="3000"/>
              </a:lnSpc>
            </a:pPr>
            <a:endParaRPr lang="en-US" sz="2000" b="1">
              <a:solidFill>
                <a:srgbClr val="000000"/>
              </a:solidFill>
              <a:latin typeface="Arimo Bold"/>
              <a:ea typeface="Arimo Bold"/>
              <a:cs typeface="Arimo Bold"/>
              <a:sym typeface="Arimo Bold"/>
            </a:endParaRPr>
          </a:p>
        </p:txBody>
      </p:sp>
      <p:sp>
        <p:nvSpPr>
          <p:cNvPr id="28" name="TextBox 28"/>
          <p:cNvSpPr txBox="1"/>
          <p:nvPr/>
        </p:nvSpPr>
        <p:spPr>
          <a:xfrm>
            <a:off x="17259300" y="9163050"/>
            <a:ext cx="152400" cy="247650"/>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3</a:t>
            </a:r>
          </a:p>
        </p:txBody>
      </p:sp>
      <p:sp>
        <p:nvSpPr>
          <p:cNvPr id="29" name="Freeform 29"/>
          <p:cNvSpPr/>
          <p:nvPr/>
        </p:nvSpPr>
        <p:spPr>
          <a:xfrm>
            <a:off x="1538562" y="1086048"/>
            <a:ext cx="7656151" cy="1178466"/>
          </a:xfrm>
          <a:custGeom>
            <a:avLst/>
            <a:gdLst/>
            <a:ahLst/>
            <a:cxnLst/>
            <a:rect l="l" t="t" r="r" b="b"/>
            <a:pathLst>
              <a:path w="7656151" h="1178466">
                <a:moveTo>
                  <a:pt x="0" y="0"/>
                </a:moveTo>
                <a:lnTo>
                  <a:pt x="7656151" y="0"/>
                </a:lnTo>
                <a:lnTo>
                  <a:pt x="7656151" y="1178466"/>
                </a:lnTo>
                <a:lnTo>
                  <a:pt x="0" y="117846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0" name="TextBox 30"/>
          <p:cNvSpPr txBox="1"/>
          <p:nvPr/>
        </p:nvSpPr>
        <p:spPr>
          <a:xfrm>
            <a:off x="1978729" y="1325899"/>
            <a:ext cx="7190345" cy="1044222"/>
          </a:xfrm>
          <a:prstGeom prst="rect">
            <a:avLst/>
          </a:prstGeom>
        </p:spPr>
        <p:txBody>
          <a:bodyPr wrap="square" lIns="0" tIns="0" rIns="0" bIns="0" rtlCol="0" anchor="t">
            <a:spAutoFit/>
          </a:bodyPr>
          <a:lstStyle/>
          <a:p>
            <a:pPr algn="l">
              <a:lnSpc>
                <a:spcPts val="3958"/>
              </a:lnSpc>
            </a:pPr>
            <a:r>
              <a:rPr lang="en-US" sz="2827" b="1" dirty="0">
                <a:solidFill>
                  <a:srgbClr val="000000"/>
                </a:solidFill>
                <a:latin typeface="Arimo Bold"/>
                <a:ea typeface="Arimo Bold"/>
                <a:cs typeface="Arimo Bold"/>
                <a:sym typeface="Arimo Bold"/>
              </a:rPr>
              <a:t>PROJECT OVERVIEW &amp; OBJECTIVES</a:t>
            </a:r>
          </a:p>
          <a:p>
            <a:pPr algn="l">
              <a:lnSpc>
                <a:spcPts val="3958"/>
              </a:lnSpc>
            </a:pPr>
            <a:endParaRPr lang="en-US" sz="2827" b="1" dirty="0">
              <a:solidFill>
                <a:srgbClr val="000000"/>
              </a:solidFill>
              <a:latin typeface="Arimo Bold"/>
              <a:ea typeface="Arimo Bold"/>
              <a:cs typeface="Arimo Bold"/>
              <a:sym typeface="Arim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4117" y="152717"/>
            <a:ext cx="583079" cy="583079"/>
          </a:xfrm>
          <a:custGeom>
            <a:avLst/>
            <a:gdLst/>
            <a:ahLst/>
            <a:cxnLst/>
            <a:rect l="l" t="t" r="r" b="b"/>
            <a:pathLst>
              <a:path w="583079" h="583079">
                <a:moveTo>
                  <a:pt x="0" y="0"/>
                </a:moveTo>
                <a:lnTo>
                  <a:pt x="583079" y="0"/>
                </a:lnTo>
                <a:lnTo>
                  <a:pt x="583079" y="583079"/>
                </a:lnTo>
                <a:lnTo>
                  <a:pt x="0" y="583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09579" y="268179"/>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113415" y="2252989"/>
            <a:ext cx="3836225" cy="1608316"/>
            <a:chOff x="0" y="0"/>
            <a:chExt cx="5114967" cy="2144421"/>
          </a:xfrm>
        </p:grpSpPr>
        <p:sp>
          <p:nvSpPr>
            <p:cNvPr id="5" name="Freeform 5"/>
            <p:cNvSpPr/>
            <p:nvPr/>
          </p:nvSpPr>
          <p:spPr>
            <a:xfrm>
              <a:off x="0" y="0"/>
              <a:ext cx="5114925" cy="2144395"/>
            </a:xfrm>
            <a:custGeom>
              <a:avLst/>
              <a:gdLst/>
              <a:ahLst/>
              <a:cxnLst/>
              <a:rect l="l" t="t" r="r" b="b"/>
              <a:pathLst>
                <a:path w="5114925" h="2144395">
                  <a:moveTo>
                    <a:pt x="5114925" y="1790700"/>
                  </a:moveTo>
                  <a:cubicBezTo>
                    <a:pt x="5114925" y="1986026"/>
                    <a:pt x="4724654" y="2144395"/>
                    <a:pt x="4243070" y="2144395"/>
                  </a:cubicBezTo>
                  <a:lnTo>
                    <a:pt x="871855" y="2144395"/>
                  </a:lnTo>
                  <a:cubicBezTo>
                    <a:pt x="390398" y="2144395"/>
                    <a:pt x="0" y="1986026"/>
                    <a:pt x="0" y="1790700"/>
                  </a:cubicBezTo>
                  <a:lnTo>
                    <a:pt x="0" y="353695"/>
                  </a:lnTo>
                  <a:cubicBezTo>
                    <a:pt x="0" y="158369"/>
                    <a:pt x="390271" y="0"/>
                    <a:pt x="871855" y="0"/>
                  </a:cubicBezTo>
                  <a:lnTo>
                    <a:pt x="4243070" y="0"/>
                  </a:lnTo>
                  <a:cubicBezTo>
                    <a:pt x="4724654" y="0"/>
                    <a:pt x="5114925" y="158369"/>
                    <a:pt x="5114925" y="353695"/>
                  </a:cubicBezTo>
                  <a:lnTo>
                    <a:pt x="5114925" y="1790700"/>
                  </a:lnTo>
                  <a:close/>
                </a:path>
              </a:pathLst>
            </a:custGeom>
            <a:blipFill>
              <a:blip r:embed="rId6"/>
              <a:stretch>
                <a:fillRect l="-4255" r="-4256" b="-1"/>
              </a:stretch>
            </a:blipFill>
          </p:spPr>
        </p:sp>
      </p:grpSp>
      <p:grpSp>
        <p:nvGrpSpPr>
          <p:cNvPr id="6" name="Group 6"/>
          <p:cNvGrpSpPr/>
          <p:nvPr/>
        </p:nvGrpSpPr>
        <p:grpSpPr>
          <a:xfrm>
            <a:off x="13176930" y="2253020"/>
            <a:ext cx="3920920" cy="1639919"/>
            <a:chOff x="0" y="0"/>
            <a:chExt cx="5227893" cy="2186558"/>
          </a:xfrm>
        </p:grpSpPr>
        <p:sp>
          <p:nvSpPr>
            <p:cNvPr id="7" name="Freeform 7"/>
            <p:cNvSpPr/>
            <p:nvPr/>
          </p:nvSpPr>
          <p:spPr>
            <a:xfrm>
              <a:off x="0" y="0"/>
              <a:ext cx="5227955" cy="2186559"/>
            </a:xfrm>
            <a:custGeom>
              <a:avLst/>
              <a:gdLst/>
              <a:ahLst/>
              <a:cxnLst/>
              <a:rect l="l" t="t" r="r" b="b"/>
              <a:pathLst>
                <a:path w="5227955" h="2186559">
                  <a:moveTo>
                    <a:pt x="5227828" y="1825879"/>
                  </a:moveTo>
                  <a:cubicBezTo>
                    <a:pt x="5227828" y="2025015"/>
                    <a:pt x="4828921" y="2186559"/>
                    <a:pt x="4336669" y="2186559"/>
                  </a:cubicBezTo>
                  <a:lnTo>
                    <a:pt x="891159" y="2186559"/>
                  </a:lnTo>
                  <a:cubicBezTo>
                    <a:pt x="398907" y="2186559"/>
                    <a:pt x="0" y="2025142"/>
                    <a:pt x="0" y="1825879"/>
                  </a:cubicBezTo>
                  <a:lnTo>
                    <a:pt x="0" y="360553"/>
                  </a:lnTo>
                  <a:cubicBezTo>
                    <a:pt x="0" y="161417"/>
                    <a:pt x="398907" y="0"/>
                    <a:pt x="891159" y="0"/>
                  </a:cubicBezTo>
                  <a:lnTo>
                    <a:pt x="4336796" y="0"/>
                  </a:lnTo>
                  <a:cubicBezTo>
                    <a:pt x="4828921" y="0"/>
                    <a:pt x="5227955" y="161417"/>
                    <a:pt x="5227955" y="360553"/>
                  </a:cubicBezTo>
                  <a:lnTo>
                    <a:pt x="5227955" y="1825879"/>
                  </a:lnTo>
                  <a:close/>
                </a:path>
              </a:pathLst>
            </a:custGeom>
            <a:blipFill>
              <a:blip r:embed="rId7"/>
              <a:stretch>
                <a:fillRect l="-6818" r="-6817"/>
              </a:stretch>
            </a:blipFill>
          </p:spPr>
        </p:sp>
      </p:grpSp>
      <p:grpSp>
        <p:nvGrpSpPr>
          <p:cNvPr id="8" name="Group 8"/>
          <p:cNvGrpSpPr/>
          <p:nvPr/>
        </p:nvGrpSpPr>
        <p:grpSpPr>
          <a:xfrm>
            <a:off x="7317454" y="2253020"/>
            <a:ext cx="3653100" cy="1639919"/>
            <a:chOff x="0" y="0"/>
            <a:chExt cx="4870800" cy="2186558"/>
          </a:xfrm>
        </p:grpSpPr>
        <p:sp>
          <p:nvSpPr>
            <p:cNvPr id="9" name="Freeform 9"/>
            <p:cNvSpPr/>
            <p:nvPr/>
          </p:nvSpPr>
          <p:spPr>
            <a:xfrm>
              <a:off x="0" y="0"/>
              <a:ext cx="4870831" cy="2186559"/>
            </a:xfrm>
            <a:custGeom>
              <a:avLst/>
              <a:gdLst/>
              <a:ahLst/>
              <a:cxnLst/>
              <a:rect l="l" t="t" r="r" b="b"/>
              <a:pathLst>
                <a:path w="4870831" h="2186559">
                  <a:moveTo>
                    <a:pt x="4870831" y="1825879"/>
                  </a:moveTo>
                  <a:cubicBezTo>
                    <a:pt x="4870831" y="2025015"/>
                    <a:pt x="4499102" y="2186559"/>
                    <a:pt x="4040632" y="2186559"/>
                  </a:cubicBezTo>
                  <a:lnTo>
                    <a:pt x="830199" y="2186559"/>
                  </a:lnTo>
                  <a:cubicBezTo>
                    <a:pt x="371729" y="2186559"/>
                    <a:pt x="0" y="2025142"/>
                    <a:pt x="0" y="1825879"/>
                  </a:cubicBezTo>
                  <a:lnTo>
                    <a:pt x="0" y="360553"/>
                  </a:lnTo>
                  <a:cubicBezTo>
                    <a:pt x="0" y="161417"/>
                    <a:pt x="371729" y="0"/>
                    <a:pt x="830199" y="0"/>
                  </a:cubicBezTo>
                  <a:lnTo>
                    <a:pt x="4040505" y="0"/>
                  </a:lnTo>
                  <a:cubicBezTo>
                    <a:pt x="4499102" y="0"/>
                    <a:pt x="4870704" y="161417"/>
                    <a:pt x="4870704" y="360553"/>
                  </a:cubicBezTo>
                  <a:lnTo>
                    <a:pt x="4870704" y="1825879"/>
                  </a:lnTo>
                  <a:close/>
                </a:path>
              </a:pathLst>
            </a:custGeom>
            <a:blipFill>
              <a:blip r:embed="rId8"/>
              <a:stretch>
                <a:fillRect l="-1012" r="-1012"/>
              </a:stretch>
            </a:blipFill>
          </p:spPr>
        </p:sp>
      </p:grpSp>
      <p:grpSp>
        <p:nvGrpSpPr>
          <p:cNvPr id="10" name="Group 10"/>
          <p:cNvGrpSpPr/>
          <p:nvPr/>
        </p:nvGrpSpPr>
        <p:grpSpPr>
          <a:xfrm>
            <a:off x="7504746" y="6149414"/>
            <a:ext cx="3706451" cy="1585049"/>
            <a:chOff x="0" y="0"/>
            <a:chExt cx="4941934" cy="2113398"/>
          </a:xfrm>
        </p:grpSpPr>
        <p:sp>
          <p:nvSpPr>
            <p:cNvPr id="11" name="Freeform 11"/>
            <p:cNvSpPr/>
            <p:nvPr/>
          </p:nvSpPr>
          <p:spPr>
            <a:xfrm>
              <a:off x="0" y="0"/>
              <a:ext cx="4941951" cy="2113407"/>
            </a:xfrm>
            <a:custGeom>
              <a:avLst/>
              <a:gdLst/>
              <a:ahLst/>
              <a:cxnLst/>
              <a:rect l="l" t="t" r="r" b="b"/>
              <a:pathLst>
                <a:path w="4941951" h="2113407">
                  <a:moveTo>
                    <a:pt x="4941951" y="1764792"/>
                  </a:moveTo>
                  <a:cubicBezTo>
                    <a:pt x="4941951" y="1957324"/>
                    <a:pt x="4564761" y="2113280"/>
                    <a:pt x="4099560" y="2113280"/>
                  </a:cubicBezTo>
                  <a:lnTo>
                    <a:pt x="842391" y="2113280"/>
                  </a:lnTo>
                  <a:cubicBezTo>
                    <a:pt x="377190" y="2113407"/>
                    <a:pt x="0" y="1957324"/>
                    <a:pt x="0" y="1764792"/>
                  </a:cubicBezTo>
                  <a:lnTo>
                    <a:pt x="0" y="348488"/>
                  </a:lnTo>
                  <a:cubicBezTo>
                    <a:pt x="0" y="156083"/>
                    <a:pt x="377190" y="0"/>
                    <a:pt x="842391" y="0"/>
                  </a:cubicBezTo>
                  <a:lnTo>
                    <a:pt x="4099560" y="0"/>
                  </a:lnTo>
                  <a:cubicBezTo>
                    <a:pt x="4564761" y="0"/>
                    <a:pt x="4941951" y="156083"/>
                    <a:pt x="4941951" y="348488"/>
                  </a:cubicBezTo>
                  <a:lnTo>
                    <a:pt x="4941951" y="1764792"/>
                  </a:lnTo>
                  <a:close/>
                </a:path>
              </a:pathLst>
            </a:custGeom>
            <a:blipFill>
              <a:blip r:embed="rId9"/>
              <a:stretch>
                <a:fillRect t="-3474" b="-3480"/>
              </a:stretch>
            </a:blipFill>
          </p:spPr>
        </p:sp>
      </p:grpSp>
      <p:grpSp>
        <p:nvGrpSpPr>
          <p:cNvPr id="12" name="Group 12"/>
          <p:cNvGrpSpPr/>
          <p:nvPr/>
        </p:nvGrpSpPr>
        <p:grpSpPr>
          <a:xfrm>
            <a:off x="1465666" y="6077877"/>
            <a:ext cx="3932677" cy="1584331"/>
            <a:chOff x="0" y="0"/>
            <a:chExt cx="5243570" cy="2112442"/>
          </a:xfrm>
        </p:grpSpPr>
        <p:sp>
          <p:nvSpPr>
            <p:cNvPr id="13" name="Freeform 13"/>
            <p:cNvSpPr/>
            <p:nvPr/>
          </p:nvSpPr>
          <p:spPr>
            <a:xfrm>
              <a:off x="0" y="0"/>
              <a:ext cx="5243576" cy="2112391"/>
            </a:xfrm>
            <a:custGeom>
              <a:avLst/>
              <a:gdLst/>
              <a:ahLst/>
              <a:cxnLst/>
              <a:rect l="l" t="t" r="r" b="b"/>
              <a:pathLst>
                <a:path w="5243576" h="2112391">
                  <a:moveTo>
                    <a:pt x="5243576" y="1764030"/>
                  </a:moveTo>
                  <a:cubicBezTo>
                    <a:pt x="5243576" y="1956435"/>
                    <a:pt x="4843399" y="2112391"/>
                    <a:pt x="4349750" y="2112391"/>
                  </a:cubicBezTo>
                  <a:lnTo>
                    <a:pt x="893826" y="2112391"/>
                  </a:lnTo>
                  <a:cubicBezTo>
                    <a:pt x="400177" y="2112391"/>
                    <a:pt x="0" y="1956435"/>
                    <a:pt x="0" y="1764030"/>
                  </a:cubicBezTo>
                  <a:lnTo>
                    <a:pt x="0" y="348361"/>
                  </a:lnTo>
                  <a:cubicBezTo>
                    <a:pt x="0" y="155956"/>
                    <a:pt x="400177" y="0"/>
                    <a:pt x="893826" y="0"/>
                  </a:cubicBezTo>
                  <a:lnTo>
                    <a:pt x="4349750" y="0"/>
                  </a:lnTo>
                  <a:cubicBezTo>
                    <a:pt x="4843399" y="0"/>
                    <a:pt x="5243576" y="155956"/>
                    <a:pt x="5243576" y="348361"/>
                  </a:cubicBezTo>
                  <a:lnTo>
                    <a:pt x="5243576" y="1764030"/>
                  </a:lnTo>
                  <a:close/>
                </a:path>
              </a:pathLst>
            </a:custGeom>
            <a:blipFill>
              <a:blip r:embed="rId10"/>
              <a:stretch>
                <a:fillRect l="-3320" r="-3320" b="-2"/>
              </a:stretch>
            </a:blipFill>
          </p:spPr>
        </p:sp>
      </p:grpSp>
      <p:grpSp>
        <p:nvGrpSpPr>
          <p:cNvPr id="14" name="Group 14"/>
          <p:cNvGrpSpPr/>
          <p:nvPr/>
        </p:nvGrpSpPr>
        <p:grpSpPr>
          <a:xfrm>
            <a:off x="13317807" y="6015927"/>
            <a:ext cx="4075663" cy="1708231"/>
            <a:chOff x="0" y="0"/>
            <a:chExt cx="5434217" cy="2277641"/>
          </a:xfrm>
        </p:grpSpPr>
        <p:sp>
          <p:nvSpPr>
            <p:cNvPr id="15" name="Freeform 15"/>
            <p:cNvSpPr/>
            <p:nvPr/>
          </p:nvSpPr>
          <p:spPr>
            <a:xfrm>
              <a:off x="0" y="0"/>
              <a:ext cx="5434330" cy="2277618"/>
            </a:xfrm>
            <a:custGeom>
              <a:avLst/>
              <a:gdLst/>
              <a:ahLst/>
              <a:cxnLst/>
              <a:rect l="l" t="t" r="r" b="b"/>
              <a:pathLst>
                <a:path w="5434330" h="2277618">
                  <a:moveTo>
                    <a:pt x="5434203" y="1901952"/>
                  </a:moveTo>
                  <a:cubicBezTo>
                    <a:pt x="5434203" y="2109470"/>
                    <a:pt x="5019548" y="2277618"/>
                    <a:pt x="4507865" y="2277618"/>
                  </a:cubicBezTo>
                  <a:lnTo>
                    <a:pt x="926338" y="2277618"/>
                  </a:lnTo>
                  <a:cubicBezTo>
                    <a:pt x="414655" y="2277618"/>
                    <a:pt x="0" y="2109470"/>
                    <a:pt x="0" y="1901952"/>
                  </a:cubicBezTo>
                  <a:lnTo>
                    <a:pt x="0" y="375666"/>
                  </a:lnTo>
                  <a:cubicBezTo>
                    <a:pt x="0" y="168148"/>
                    <a:pt x="414655" y="0"/>
                    <a:pt x="926338" y="0"/>
                  </a:cubicBezTo>
                  <a:lnTo>
                    <a:pt x="4507992" y="0"/>
                  </a:lnTo>
                  <a:cubicBezTo>
                    <a:pt x="5019548" y="0"/>
                    <a:pt x="5434330" y="168148"/>
                    <a:pt x="5434330" y="375666"/>
                  </a:cubicBezTo>
                  <a:lnTo>
                    <a:pt x="5434330" y="1901952"/>
                  </a:lnTo>
                  <a:close/>
                </a:path>
              </a:pathLst>
            </a:custGeom>
            <a:blipFill>
              <a:blip r:embed="rId11"/>
              <a:stretch>
                <a:fillRect t="-2023" r="2" b="-2024"/>
              </a:stretch>
            </a:blipFill>
          </p:spPr>
        </p:sp>
      </p:grpSp>
      <p:grpSp>
        <p:nvGrpSpPr>
          <p:cNvPr id="16" name="Group 16"/>
          <p:cNvGrpSpPr/>
          <p:nvPr/>
        </p:nvGrpSpPr>
        <p:grpSpPr>
          <a:xfrm>
            <a:off x="345499" y="4358159"/>
            <a:ext cx="5871720" cy="1599222"/>
            <a:chOff x="0" y="0"/>
            <a:chExt cx="7828960" cy="2132296"/>
          </a:xfrm>
        </p:grpSpPr>
        <p:sp>
          <p:nvSpPr>
            <p:cNvPr id="17" name="Freeform 17"/>
            <p:cNvSpPr/>
            <p:nvPr/>
          </p:nvSpPr>
          <p:spPr>
            <a:xfrm>
              <a:off x="0" y="0"/>
              <a:ext cx="7828915" cy="2132330"/>
            </a:xfrm>
            <a:custGeom>
              <a:avLst/>
              <a:gdLst/>
              <a:ahLst/>
              <a:cxnLst/>
              <a:rect l="l" t="t" r="r" b="b"/>
              <a:pathLst>
                <a:path w="7828915" h="2132330">
                  <a:moveTo>
                    <a:pt x="0" y="0"/>
                  </a:moveTo>
                  <a:lnTo>
                    <a:pt x="7828915" y="0"/>
                  </a:lnTo>
                  <a:lnTo>
                    <a:pt x="7828915" y="2132330"/>
                  </a:lnTo>
                  <a:lnTo>
                    <a:pt x="0" y="2132330"/>
                  </a:lnTo>
                  <a:lnTo>
                    <a:pt x="0" y="0"/>
                  </a:lnTo>
                  <a:close/>
                </a:path>
              </a:pathLst>
            </a:custGeom>
            <a:blipFill>
              <a:blip r:embed="rId12"/>
              <a:stretch>
                <a:fillRect t="-85071" b="-85069"/>
              </a:stretch>
            </a:blipFill>
          </p:spPr>
        </p:sp>
      </p:grpSp>
      <p:grpSp>
        <p:nvGrpSpPr>
          <p:cNvPr id="18" name="Group 18"/>
          <p:cNvGrpSpPr/>
          <p:nvPr/>
        </p:nvGrpSpPr>
        <p:grpSpPr>
          <a:xfrm>
            <a:off x="6359233" y="4358159"/>
            <a:ext cx="5813758" cy="1580172"/>
            <a:chOff x="0" y="0"/>
            <a:chExt cx="7751677" cy="2106896"/>
          </a:xfrm>
        </p:grpSpPr>
        <p:sp>
          <p:nvSpPr>
            <p:cNvPr id="19" name="Freeform 19"/>
            <p:cNvSpPr/>
            <p:nvPr/>
          </p:nvSpPr>
          <p:spPr>
            <a:xfrm>
              <a:off x="0" y="0"/>
              <a:ext cx="7751699" cy="2106930"/>
            </a:xfrm>
            <a:custGeom>
              <a:avLst/>
              <a:gdLst/>
              <a:ahLst/>
              <a:cxnLst/>
              <a:rect l="l" t="t" r="r" b="b"/>
              <a:pathLst>
                <a:path w="7751699" h="2106930">
                  <a:moveTo>
                    <a:pt x="0" y="0"/>
                  </a:moveTo>
                  <a:lnTo>
                    <a:pt x="7751699" y="0"/>
                  </a:lnTo>
                  <a:lnTo>
                    <a:pt x="7751699" y="2106930"/>
                  </a:lnTo>
                  <a:lnTo>
                    <a:pt x="0" y="2106930"/>
                  </a:lnTo>
                  <a:lnTo>
                    <a:pt x="0" y="0"/>
                  </a:lnTo>
                  <a:close/>
                </a:path>
              </a:pathLst>
            </a:custGeom>
            <a:blipFill>
              <a:blip r:embed="rId12"/>
              <a:stretch>
                <a:fillRect t="-85350" b="-85348"/>
              </a:stretch>
            </a:blipFill>
          </p:spPr>
        </p:sp>
      </p:grpSp>
      <p:grpSp>
        <p:nvGrpSpPr>
          <p:cNvPr id="20" name="Group 20"/>
          <p:cNvGrpSpPr/>
          <p:nvPr/>
        </p:nvGrpSpPr>
        <p:grpSpPr>
          <a:xfrm>
            <a:off x="12454478" y="4305609"/>
            <a:ext cx="5326287" cy="1580172"/>
            <a:chOff x="0" y="0"/>
            <a:chExt cx="7101716" cy="2106896"/>
          </a:xfrm>
        </p:grpSpPr>
        <p:sp>
          <p:nvSpPr>
            <p:cNvPr id="21" name="Freeform 21"/>
            <p:cNvSpPr/>
            <p:nvPr/>
          </p:nvSpPr>
          <p:spPr>
            <a:xfrm>
              <a:off x="0" y="0"/>
              <a:ext cx="7101713" cy="2106930"/>
            </a:xfrm>
            <a:custGeom>
              <a:avLst/>
              <a:gdLst/>
              <a:ahLst/>
              <a:cxnLst/>
              <a:rect l="l" t="t" r="r" b="b"/>
              <a:pathLst>
                <a:path w="7101713" h="2106930">
                  <a:moveTo>
                    <a:pt x="0" y="0"/>
                  </a:moveTo>
                  <a:lnTo>
                    <a:pt x="7101713" y="0"/>
                  </a:lnTo>
                  <a:lnTo>
                    <a:pt x="7101713" y="2106930"/>
                  </a:lnTo>
                  <a:lnTo>
                    <a:pt x="0" y="2106930"/>
                  </a:lnTo>
                  <a:lnTo>
                    <a:pt x="0" y="0"/>
                  </a:lnTo>
                  <a:close/>
                </a:path>
              </a:pathLst>
            </a:custGeom>
            <a:blipFill>
              <a:blip r:embed="rId12"/>
              <a:stretch>
                <a:fillRect t="-74001" b="-73999"/>
              </a:stretch>
            </a:blipFill>
          </p:spPr>
        </p:sp>
      </p:grpSp>
      <p:grpSp>
        <p:nvGrpSpPr>
          <p:cNvPr id="22" name="Group 22"/>
          <p:cNvGrpSpPr/>
          <p:nvPr/>
        </p:nvGrpSpPr>
        <p:grpSpPr>
          <a:xfrm>
            <a:off x="86690" y="7997199"/>
            <a:ext cx="6272542" cy="1580172"/>
            <a:chOff x="0" y="0"/>
            <a:chExt cx="8363389" cy="2106896"/>
          </a:xfrm>
        </p:grpSpPr>
        <p:sp>
          <p:nvSpPr>
            <p:cNvPr id="23" name="Freeform 23"/>
            <p:cNvSpPr/>
            <p:nvPr/>
          </p:nvSpPr>
          <p:spPr>
            <a:xfrm>
              <a:off x="0" y="0"/>
              <a:ext cx="8363331" cy="2106930"/>
            </a:xfrm>
            <a:custGeom>
              <a:avLst/>
              <a:gdLst/>
              <a:ahLst/>
              <a:cxnLst/>
              <a:rect l="l" t="t" r="r" b="b"/>
              <a:pathLst>
                <a:path w="8363331" h="2106930">
                  <a:moveTo>
                    <a:pt x="0" y="0"/>
                  </a:moveTo>
                  <a:lnTo>
                    <a:pt x="8363331" y="0"/>
                  </a:lnTo>
                  <a:lnTo>
                    <a:pt x="8363331" y="2106930"/>
                  </a:lnTo>
                  <a:lnTo>
                    <a:pt x="0" y="2106930"/>
                  </a:lnTo>
                  <a:lnTo>
                    <a:pt x="0" y="0"/>
                  </a:lnTo>
                  <a:close/>
                </a:path>
              </a:pathLst>
            </a:custGeom>
            <a:blipFill>
              <a:blip r:embed="rId12"/>
              <a:stretch>
                <a:fillRect t="-96031" b="-96029"/>
              </a:stretch>
            </a:blipFill>
          </p:spPr>
        </p:sp>
      </p:grpSp>
      <p:grpSp>
        <p:nvGrpSpPr>
          <p:cNvPr id="24" name="Group 24"/>
          <p:cNvGrpSpPr/>
          <p:nvPr/>
        </p:nvGrpSpPr>
        <p:grpSpPr>
          <a:xfrm>
            <a:off x="6516298" y="7979753"/>
            <a:ext cx="6012205" cy="1580172"/>
            <a:chOff x="0" y="0"/>
            <a:chExt cx="8016273" cy="2106896"/>
          </a:xfrm>
        </p:grpSpPr>
        <p:sp>
          <p:nvSpPr>
            <p:cNvPr id="25" name="Freeform 25"/>
            <p:cNvSpPr/>
            <p:nvPr/>
          </p:nvSpPr>
          <p:spPr>
            <a:xfrm>
              <a:off x="0" y="0"/>
              <a:ext cx="8016240" cy="2106930"/>
            </a:xfrm>
            <a:custGeom>
              <a:avLst/>
              <a:gdLst/>
              <a:ahLst/>
              <a:cxnLst/>
              <a:rect l="l" t="t" r="r" b="b"/>
              <a:pathLst>
                <a:path w="8016240" h="2106930">
                  <a:moveTo>
                    <a:pt x="0" y="0"/>
                  </a:moveTo>
                  <a:lnTo>
                    <a:pt x="8016240" y="0"/>
                  </a:lnTo>
                  <a:lnTo>
                    <a:pt x="8016240" y="2106930"/>
                  </a:lnTo>
                  <a:lnTo>
                    <a:pt x="0" y="2106930"/>
                  </a:lnTo>
                  <a:lnTo>
                    <a:pt x="0" y="0"/>
                  </a:lnTo>
                  <a:close/>
                </a:path>
              </a:pathLst>
            </a:custGeom>
            <a:blipFill>
              <a:blip r:embed="rId12"/>
              <a:stretch>
                <a:fillRect t="-89970" b="-89968"/>
              </a:stretch>
            </a:blipFill>
          </p:spPr>
        </p:sp>
      </p:grpSp>
      <p:grpSp>
        <p:nvGrpSpPr>
          <p:cNvPr id="26" name="Group 26"/>
          <p:cNvGrpSpPr/>
          <p:nvPr/>
        </p:nvGrpSpPr>
        <p:grpSpPr>
          <a:xfrm>
            <a:off x="12823778" y="7979753"/>
            <a:ext cx="5428968" cy="1695759"/>
            <a:chOff x="0" y="0"/>
            <a:chExt cx="7238624" cy="2261012"/>
          </a:xfrm>
        </p:grpSpPr>
        <p:sp>
          <p:nvSpPr>
            <p:cNvPr id="27" name="Freeform 27"/>
            <p:cNvSpPr/>
            <p:nvPr/>
          </p:nvSpPr>
          <p:spPr>
            <a:xfrm>
              <a:off x="0" y="0"/>
              <a:ext cx="7238619" cy="2260981"/>
            </a:xfrm>
            <a:custGeom>
              <a:avLst/>
              <a:gdLst/>
              <a:ahLst/>
              <a:cxnLst/>
              <a:rect l="l" t="t" r="r" b="b"/>
              <a:pathLst>
                <a:path w="7238619" h="2260981">
                  <a:moveTo>
                    <a:pt x="0" y="0"/>
                  </a:moveTo>
                  <a:lnTo>
                    <a:pt x="7238619" y="0"/>
                  </a:lnTo>
                  <a:lnTo>
                    <a:pt x="7238619" y="2260981"/>
                  </a:lnTo>
                  <a:lnTo>
                    <a:pt x="0" y="2260981"/>
                  </a:lnTo>
                  <a:lnTo>
                    <a:pt x="0" y="0"/>
                  </a:lnTo>
                  <a:close/>
                </a:path>
              </a:pathLst>
            </a:custGeom>
            <a:blipFill>
              <a:blip r:embed="rId12"/>
              <a:stretch>
                <a:fillRect t="-67778" b="-67780"/>
              </a:stretch>
            </a:blipFill>
          </p:spPr>
        </p:sp>
      </p:grpSp>
      <p:sp>
        <p:nvSpPr>
          <p:cNvPr id="28" name="Freeform 28"/>
          <p:cNvSpPr/>
          <p:nvPr/>
        </p:nvSpPr>
        <p:spPr>
          <a:xfrm>
            <a:off x="17384441" y="18309"/>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9" name="Freeform 29"/>
          <p:cNvSpPr/>
          <p:nvPr/>
        </p:nvSpPr>
        <p:spPr>
          <a:xfrm>
            <a:off x="17533601" y="149650"/>
            <a:ext cx="289811" cy="289811"/>
          </a:xfrm>
          <a:custGeom>
            <a:avLst/>
            <a:gdLst/>
            <a:ahLst/>
            <a:cxnLst/>
            <a:rect l="l" t="t" r="r" b="b"/>
            <a:pathLst>
              <a:path w="289811" h="289811">
                <a:moveTo>
                  <a:pt x="0" y="0"/>
                </a:moveTo>
                <a:lnTo>
                  <a:pt x="289811" y="0"/>
                </a:lnTo>
                <a:lnTo>
                  <a:pt x="289811" y="289811"/>
                </a:lnTo>
                <a:lnTo>
                  <a:pt x="0" y="28981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0" name="Freeform 30"/>
          <p:cNvSpPr/>
          <p:nvPr/>
        </p:nvSpPr>
        <p:spPr>
          <a:xfrm>
            <a:off x="4469356" y="552894"/>
            <a:ext cx="8059147" cy="1087358"/>
          </a:xfrm>
          <a:custGeom>
            <a:avLst/>
            <a:gdLst/>
            <a:ahLst/>
            <a:cxnLst/>
            <a:rect l="l" t="t" r="r" b="b"/>
            <a:pathLst>
              <a:path w="8059147" h="1087358">
                <a:moveTo>
                  <a:pt x="0" y="0"/>
                </a:moveTo>
                <a:lnTo>
                  <a:pt x="8059147" y="0"/>
                </a:lnTo>
                <a:lnTo>
                  <a:pt x="8059147" y="1087358"/>
                </a:lnTo>
                <a:lnTo>
                  <a:pt x="0" y="108735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1" name="TextBox 31"/>
          <p:cNvSpPr txBox="1"/>
          <p:nvPr/>
        </p:nvSpPr>
        <p:spPr>
          <a:xfrm>
            <a:off x="6516298" y="4567709"/>
            <a:ext cx="5683340" cy="1237272"/>
          </a:xfrm>
          <a:prstGeom prst="rect">
            <a:avLst/>
          </a:prstGeom>
        </p:spPr>
        <p:txBody>
          <a:bodyPr lIns="0" tIns="0" rIns="0" bIns="0" rtlCol="0" anchor="t">
            <a:spAutoFit/>
          </a:bodyPr>
          <a:lstStyle/>
          <a:p>
            <a:pPr algn="l">
              <a:lnSpc>
                <a:spcPts val="2433"/>
              </a:lnSpc>
            </a:pPr>
            <a:r>
              <a:rPr lang="en-US" sz="1738" b="1">
                <a:solidFill>
                  <a:srgbClr val="000000"/>
                </a:solidFill>
                <a:latin typeface="Arimo Bold"/>
                <a:ea typeface="Arimo Bold"/>
                <a:cs typeface="Arimo Bold"/>
                <a:sym typeface="Arimo Bold"/>
              </a:rPr>
              <a:t>With 111,000 departures performed, the 208 total airlines collectively demonstrate Highclouds Airlines' extensive operational activity between 2008 and 2013.</a:t>
            </a:r>
          </a:p>
          <a:p>
            <a:pPr algn="l">
              <a:lnSpc>
                <a:spcPts val="1873"/>
              </a:lnSpc>
            </a:pPr>
            <a:endParaRPr lang="en-US" sz="1738" b="1">
              <a:solidFill>
                <a:srgbClr val="000000"/>
              </a:solidFill>
              <a:latin typeface="Arimo Bold"/>
              <a:ea typeface="Arimo Bold"/>
              <a:cs typeface="Arimo Bold"/>
              <a:sym typeface="Arimo Bold"/>
            </a:endParaRPr>
          </a:p>
        </p:txBody>
      </p:sp>
      <p:sp>
        <p:nvSpPr>
          <p:cNvPr id="32" name="TextBox 32"/>
          <p:cNvSpPr txBox="1"/>
          <p:nvPr/>
        </p:nvSpPr>
        <p:spPr>
          <a:xfrm>
            <a:off x="1845544" y="242508"/>
            <a:ext cx="891706" cy="377825"/>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33" name="TextBox 33"/>
          <p:cNvSpPr txBox="1"/>
          <p:nvPr/>
        </p:nvSpPr>
        <p:spPr>
          <a:xfrm>
            <a:off x="944879" y="9483725"/>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34" name="TextBox 34"/>
          <p:cNvSpPr txBox="1"/>
          <p:nvPr/>
        </p:nvSpPr>
        <p:spPr>
          <a:xfrm>
            <a:off x="1845544" y="9483725"/>
            <a:ext cx="520705"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04.</a:t>
            </a:r>
          </a:p>
        </p:txBody>
      </p:sp>
      <p:sp>
        <p:nvSpPr>
          <p:cNvPr id="35" name="TextBox 35"/>
          <p:cNvSpPr txBox="1"/>
          <p:nvPr/>
        </p:nvSpPr>
        <p:spPr>
          <a:xfrm>
            <a:off x="5675621" y="547073"/>
            <a:ext cx="6059179" cy="972708"/>
          </a:xfrm>
          <a:prstGeom prst="rect">
            <a:avLst/>
          </a:prstGeom>
        </p:spPr>
        <p:txBody>
          <a:bodyPr lIns="0" tIns="0" rIns="0" bIns="0" rtlCol="0" anchor="t">
            <a:spAutoFit/>
          </a:bodyPr>
          <a:lstStyle/>
          <a:p>
            <a:pPr algn="l">
              <a:lnSpc>
                <a:spcPts val="6858"/>
              </a:lnSpc>
            </a:pPr>
            <a:r>
              <a:rPr lang="en-US" sz="4000" b="1">
                <a:solidFill>
                  <a:srgbClr val="000000"/>
                </a:solidFill>
                <a:latin typeface="Arimo Bold"/>
                <a:ea typeface="Arimo Bold"/>
                <a:cs typeface="Arimo Bold"/>
                <a:sym typeface="Arimo Bold"/>
              </a:rPr>
              <a:t>OVERALL STATISTICS</a:t>
            </a:r>
          </a:p>
        </p:txBody>
      </p:sp>
      <p:sp>
        <p:nvSpPr>
          <p:cNvPr id="36" name="TextBox 36"/>
          <p:cNvSpPr txBox="1"/>
          <p:nvPr/>
        </p:nvSpPr>
        <p:spPr>
          <a:xfrm>
            <a:off x="518059" y="4415309"/>
            <a:ext cx="5683340" cy="1542072"/>
          </a:xfrm>
          <a:prstGeom prst="rect">
            <a:avLst/>
          </a:prstGeom>
        </p:spPr>
        <p:txBody>
          <a:bodyPr lIns="0" tIns="0" rIns="0" bIns="0" rtlCol="0" anchor="t">
            <a:spAutoFit/>
          </a:bodyPr>
          <a:lstStyle/>
          <a:p>
            <a:pPr algn="l">
              <a:lnSpc>
                <a:spcPts val="2433"/>
              </a:lnSpc>
            </a:pPr>
            <a:r>
              <a:rPr lang="en-US" sz="1738" b="1">
                <a:solidFill>
                  <a:srgbClr val="000000"/>
                </a:solidFill>
                <a:latin typeface="Arimo Bold"/>
                <a:ea typeface="Arimo Bold"/>
                <a:cs typeface="Arimo Bold"/>
                <a:sym typeface="Arimo Bold"/>
              </a:rPr>
              <a:t>The KPI of 208 total Airlines represents the total number of airlines operating under Highclouds Airlines between 2008 and 2013, reflecting the extensive network and operational scale of the airline.</a:t>
            </a:r>
          </a:p>
          <a:p>
            <a:pPr algn="l">
              <a:lnSpc>
                <a:spcPts val="1873"/>
              </a:lnSpc>
            </a:pPr>
            <a:endParaRPr lang="en-US" sz="1738" b="1">
              <a:solidFill>
                <a:srgbClr val="000000"/>
              </a:solidFill>
              <a:latin typeface="Arimo Bold"/>
              <a:ea typeface="Arimo Bold"/>
              <a:cs typeface="Arimo Bold"/>
              <a:sym typeface="Arimo Bold"/>
            </a:endParaRPr>
          </a:p>
        </p:txBody>
      </p:sp>
      <p:sp>
        <p:nvSpPr>
          <p:cNvPr id="37" name="TextBox 37"/>
          <p:cNvSpPr txBox="1"/>
          <p:nvPr/>
        </p:nvSpPr>
        <p:spPr>
          <a:xfrm>
            <a:off x="17472092" y="9607010"/>
            <a:ext cx="834001"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4</a:t>
            </a:r>
          </a:p>
        </p:txBody>
      </p:sp>
      <p:sp>
        <p:nvSpPr>
          <p:cNvPr id="38" name="TextBox 38"/>
          <p:cNvSpPr txBox="1"/>
          <p:nvPr/>
        </p:nvSpPr>
        <p:spPr>
          <a:xfrm>
            <a:off x="12513963" y="4586759"/>
            <a:ext cx="5470984" cy="1671774"/>
          </a:xfrm>
          <a:prstGeom prst="rect">
            <a:avLst/>
          </a:prstGeom>
        </p:spPr>
        <p:txBody>
          <a:bodyPr lIns="0" tIns="0" rIns="0" bIns="0" rtlCol="0" anchor="t">
            <a:spAutoFit/>
          </a:bodyPr>
          <a:lstStyle/>
          <a:p>
            <a:pPr algn="l">
              <a:lnSpc>
                <a:spcPts val="2212"/>
              </a:lnSpc>
            </a:pPr>
            <a:r>
              <a:rPr lang="en-US" sz="1580" b="1">
                <a:solidFill>
                  <a:srgbClr val="000000"/>
                </a:solidFill>
                <a:latin typeface="Arimo Bold"/>
                <a:ea typeface="Arimo Bold"/>
                <a:cs typeface="Arimo Bold"/>
                <a:sym typeface="Arimo Bold"/>
              </a:rPr>
              <a:t>Highclouds Airlines operated in 104 countries, offering extensive global connectivity with 244 million available seats, 111,000 departures, and 82 million miles traveled between 2008 and 2013.</a:t>
            </a:r>
          </a:p>
          <a:p>
            <a:pPr algn="l">
              <a:lnSpc>
                <a:spcPts val="2212"/>
              </a:lnSpc>
            </a:pPr>
            <a:endParaRPr lang="en-US" sz="1580" b="1">
              <a:solidFill>
                <a:srgbClr val="000000"/>
              </a:solidFill>
              <a:latin typeface="Arimo Bold"/>
              <a:ea typeface="Arimo Bold"/>
              <a:cs typeface="Arimo Bold"/>
              <a:sym typeface="Arimo Bold"/>
            </a:endParaRPr>
          </a:p>
          <a:p>
            <a:pPr algn="l">
              <a:lnSpc>
                <a:spcPts val="1702"/>
              </a:lnSpc>
            </a:pPr>
            <a:endParaRPr lang="en-US" sz="1580" b="1">
              <a:solidFill>
                <a:srgbClr val="000000"/>
              </a:solidFill>
              <a:latin typeface="Arimo Bold"/>
              <a:ea typeface="Arimo Bold"/>
              <a:cs typeface="Arimo Bold"/>
              <a:sym typeface="Arimo Bold"/>
            </a:endParaRPr>
          </a:p>
        </p:txBody>
      </p:sp>
      <p:sp>
        <p:nvSpPr>
          <p:cNvPr id="39" name="TextBox 39"/>
          <p:cNvSpPr txBox="1"/>
          <p:nvPr/>
        </p:nvSpPr>
        <p:spPr>
          <a:xfrm>
            <a:off x="533878" y="8025687"/>
            <a:ext cx="5683340" cy="1237272"/>
          </a:xfrm>
          <a:prstGeom prst="rect">
            <a:avLst/>
          </a:prstGeom>
        </p:spPr>
        <p:txBody>
          <a:bodyPr lIns="0" tIns="0" rIns="0" bIns="0" rtlCol="0" anchor="t">
            <a:spAutoFit/>
          </a:bodyPr>
          <a:lstStyle/>
          <a:p>
            <a:pPr algn="l">
              <a:lnSpc>
                <a:spcPts val="2433"/>
              </a:lnSpc>
            </a:pPr>
            <a:r>
              <a:rPr lang="en-US" sz="1738" b="1">
                <a:solidFill>
                  <a:srgbClr val="000000"/>
                </a:solidFill>
                <a:latin typeface="Arimo Bold"/>
                <a:ea typeface="Arimo Bold"/>
                <a:cs typeface="Arimo Bold"/>
                <a:sym typeface="Arimo Bold"/>
              </a:rPr>
              <a:t>Highclouds Airlines operated across 104 countries, offering 244 million available seats through 111,000 departures between 2008 and 2013.</a:t>
            </a:r>
          </a:p>
          <a:p>
            <a:pPr algn="l">
              <a:lnSpc>
                <a:spcPts val="1873"/>
              </a:lnSpc>
            </a:pPr>
            <a:endParaRPr lang="en-US" sz="1738" b="1">
              <a:solidFill>
                <a:srgbClr val="000000"/>
              </a:solidFill>
              <a:latin typeface="Arimo Bold"/>
              <a:ea typeface="Arimo Bold"/>
              <a:cs typeface="Arimo Bold"/>
              <a:sym typeface="Arimo Bold"/>
            </a:endParaRPr>
          </a:p>
        </p:txBody>
      </p:sp>
      <p:sp>
        <p:nvSpPr>
          <p:cNvPr id="40" name="TextBox 40"/>
          <p:cNvSpPr txBox="1"/>
          <p:nvPr/>
        </p:nvSpPr>
        <p:spPr>
          <a:xfrm>
            <a:off x="6830623" y="7948674"/>
            <a:ext cx="5683340" cy="1542072"/>
          </a:xfrm>
          <a:prstGeom prst="rect">
            <a:avLst/>
          </a:prstGeom>
        </p:spPr>
        <p:txBody>
          <a:bodyPr lIns="0" tIns="0" rIns="0" bIns="0" rtlCol="0" anchor="t">
            <a:spAutoFit/>
          </a:bodyPr>
          <a:lstStyle/>
          <a:p>
            <a:pPr algn="l">
              <a:lnSpc>
                <a:spcPts val="2433"/>
              </a:lnSpc>
            </a:pPr>
            <a:r>
              <a:rPr lang="en-US" sz="1738" b="1">
                <a:solidFill>
                  <a:srgbClr val="000000"/>
                </a:solidFill>
                <a:latin typeface="Arimo Bold"/>
                <a:ea typeface="Arimo Bold"/>
                <a:cs typeface="Arimo Bold"/>
                <a:sym typeface="Arimo Bold"/>
              </a:rPr>
              <a:t>Highclouds Airlines transported 187 million passengers across 104 countries, offering 244 million available seats through 111,000 departures between 2008 and 2013.</a:t>
            </a:r>
          </a:p>
          <a:p>
            <a:pPr algn="l">
              <a:lnSpc>
                <a:spcPts val="1873"/>
              </a:lnSpc>
            </a:pPr>
            <a:endParaRPr lang="en-US" sz="1738" b="1">
              <a:solidFill>
                <a:srgbClr val="000000"/>
              </a:solidFill>
              <a:latin typeface="Arimo Bold"/>
              <a:ea typeface="Arimo Bold"/>
              <a:cs typeface="Arimo Bold"/>
              <a:sym typeface="Arimo Bold"/>
            </a:endParaRPr>
          </a:p>
        </p:txBody>
      </p:sp>
      <p:sp>
        <p:nvSpPr>
          <p:cNvPr id="41" name="TextBox 41"/>
          <p:cNvSpPr txBox="1"/>
          <p:nvPr/>
        </p:nvSpPr>
        <p:spPr>
          <a:xfrm>
            <a:off x="13132293" y="7863849"/>
            <a:ext cx="4811938" cy="1846872"/>
          </a:xfrm>
          <a:prstGeom prst="rect">
            <a:avLst/>
          </a:prstGeom>
        </p:spPr>
        <p:txBody>
          <a:bodyPr lIns="0" tIns="0" rIns="0" bIns="0" rtlCol="0" anchor="t">
            <a:spAutoFit/>
          </a:bodyPr>
          <a:lstStyle/>
          <a:p>
            <a:pPr algn="l">
              <a:lnSpc>
                <a:spcPts val="2433"/>
              </a:lnSpc>
            </a:pPr>
            <a:r>
              <a:rPr lang="en-US" sz="1738" b="1">
                <a:solidFill>
                  <a:srgbClr val="000000"/>
                </a:solidFill>
                <a:latin typeface="Arimo Bold"/>
                <a:ea typeface="Arimo Bold"/>
                <a:cs typeface="Arimo Bold"/>
                <a:sym typeface="Arimo Bold"/>
              </a:rPr>
              <a:t>Highclouds Airlines covered a total distance of 82 million miles, transporting 187 million passengers across 104 countries with 244 million available seats and 111,000 departures between 2008 and 2013.</a:t>
            </a:r>
          </a:p>
          <a:p>
            <a:pPr algn="l">
              <a:lnSpc>
                <a:spcPts val="1873"/>
              </a:lnSpc>
            </a:pPr>
            <a:endParaRPr lang="en-US" sz="1738" b="1">
              <a:solidFill>
                <a:srgbClr val="000000"/>
              </a:solidFill>
              <a:latin typeface="Arimo Bold"/>
              <a:ea typeface="Arimo Bold"/>
              <a:cs typeface="Arimo Bold"/>
              <a:sym typeface="Arimo Bold"/>
            </a:endParaRPr>
          </a:p>
        </p:txBody>
      </p:sp>
      <p:sp>
        <p:nvSpPr>
          <p:cNvPr id="42" name="TextBox 42"/>
          <p:cNvSpPr txBox="1"/>
          <p:nvPr/>
        </p:nvSpPr>
        <p:spPr>
          <a:xfrm>
            <a:off x="10974199" y="91712"/>
            <a:ext cx="1268842" cy="377825"/>
          </a:xfrm>
          <a:prstGeom prst="rect">
            <a:avLst/>
          </a:prstGeom>
        </p:spPr>
        <p:txBody>
          <a:bodyPr lIns="0" tIns="0" rIns="0" bIns="0" rtlCol="0" anchor="t">
            <a:spAutoFit/>
          </a:bodyPr>
          <a:lstStyle/>
          <a:p>
            <a:pPr algn="ctr">
              <a:lnSpc>
                <a:spcPts val="2799"/>
              </a:lnSpc>
            </a:pPr>
            <a:r>
              <a:rPr lang="en-US" sz="1999" b="1">
                <a:solidFill>
                  <a:srgbClr val="0A0147"/>
                </a:solidFill>
                <a:latin typeface="Arimo Bold"/>
                <a:ea typeface="Arimo Bold"/>
                <a:cs typeface="Arimo Bold"/>
                <a:sym typeface="Arimo Bold"/>
              </a:rPr>
              <a:t>Home</a:t>
            </a:r>
          </a:p>
        </p:txBody>
      </p:sp>
      <p:sp>
        <p:nvSpPr>
          <p:cNvPr id="43" name="TextBox 43"/>
          <p:cNvSpPr txBox="1"/>
          <p:nvPr/>
        </p:nvSpPr>
        <p:spPr>
          <a:xfrm>
            <a:off x="12096264" y="79266"/>
            <a:ext cx="1860520" cy="377825"/>
          </a:xfrm>
          <a:prstGeom prst="rect">
            <a:avLst/>
          </a:prstGeom>
        </p:spPr>
        <p:txBody>
          <a:bodyPr lIns="0" tIns="0" rIns="0" bIns="0" rtlCol="0" anchor="t">
            <a:spAutoFit/>
          </a:bodyPr>
          <a:lstStyle/>
          <a:p>
            <a:pPr algn="ctr">
              <a:lnSpc>
                <a:spcPts val="2799"/>
              </a:lnSpc>
            </a:pPr>
            <a:r>
              <a:rPr lang="en-US" sz="1999" b="1" dirty="0">
                <a:solidFill>
                  <a:srgbClr val="000000"/>
                </a:solidFill>
                <a:latin typeface="Arimo Bold"/>
                <a:ea typeface="Arimo Bold"/>
                <a:cs typeface="Arimo Bold"/>
                <a:sym typeface="Arimo Bold"/>
              </a:rPr>
              <a:t>Tours Page</a:t>
            </a:r>
          </a:p>
        </p:txBody>
      </p:sp>
      <p:sp>
        <p:nvSpPr>
          <p:cNvPr id="44" name="TextBox 44"/>
          <p:cNvSpPr txBox="1"/>
          <p:nvPr/>
        </p:nvSpPr>
        <p:spPr>
          <a:xfrm>
            <a:off x="14080945" y="105792"/>
            <a:ext cx="1079505" cy="377792"/>
          </a:xfrm>
          <a:prstGeom prst="rect">
            <a:avLst/>
          </a:prstGeom>
        </p:spPr>
        <p:txBody>
          <a:bodyPr lIns="0" tIns="0" rIns="0" bIns="0" rtlCol="0" anchor="t">
            <a:spAutoFit/>
          </a:bodyPr>
          <a:lstStyle/>
          <a:p>
            <a:pPr algn="ctr">
              <a:lnSpc>
                <a:spcPts val="2799"/>
              </a:lnSpc>
            </a:pPr>
            <a:r>
              <a:rPr lang="en-US" sz="1999" b="1" dirty="0">
                <a:solidFill>
                  <a:srgbClr val="000000"/>
                </a:solidFill>
                <a:latin typeface="Arimo Bold"/>
                <a:ea typeface="Arimo Bold"/>
                <a:cs typeface="Arimo Bold"/>
                <a:sym typeface="Arimo Bold"/>
              </a:rPr>
              <a:t>News</a:t>
            </a:r>
          </a:p>
        </p:txBody>
      </p:sp>
      <p:sp>
        <p:nvSpPr>
          <p:cNvPr id="45" name="TextBox 45"/>
          <p:cNvSpPr txBox="1"/>
          <p:nvPr/>
        </p:nvSpPr>
        <p:spPr>
          <a:xfrm>
            <a:off x="15232301" y="111865"/>
            <a:ext cx="1458179" cy="377792"/>
          </a:xfrm>
          <a:prstGeom prst="rect">
            <a:avLst/>
          </a:prstGeom>
        </p:spPr>
        <p:txBody>
          <a:bodyPr lIns="0" tIns="0" rIns="0" bIns="0" rtlCol="0" anchor="t">
            <a:spAutoFit/>
          </a:bodyPr>
          <a:lstStyle/>
          <a:p>
            <a:pPr algn="ctr">
              <a:lnSpc>
                <a:spcPts val="2799"/>
              </a:lnSpc>
            </a:pPr>
            <a:r>
              <a:rPr lang="en-US" sz="1999" b="1" dirty="0">
                <a:solidFill>
                  <a:srgbClr val="000000"/>
                </a:solidFill>
                <a:latin typeface="Arimo Bold"/>
                <a:ea typeface="Arimo Bold"/>
                <a:cs typeface="Arimo Bold"/>
                <a:sym typeface="Arimo Bold"/>
              </a:rPr>
              <a:t>Contact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6705" y="319069"/>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898981" y="42151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74176" y="470983"/>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042251" y="555591"/>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080464" y="2528578"/>
            <a:ext cx="7157433" cy="2776792"/>
            <a:chOff x="0" y="0"/>
            <a:chExt cx="9543244" cy="3702389"/>
          </a:xfrm>
        </p:grpSpPr>
        <p:sp>
          <p:nvSpPr>
            <p:cNvPr id="7" name="Freeform 7"/>
            <p:cNvSpPr/>
            <p:nvPr/>
          </p:nvSpPr>
          <p:spPr>
            <a:xfrm>
              <a:off x="0" y="0"/>
              <a:ext cx="9543288" cy="3702431"/>
            </a:xfrm>
            <a:custGeom>
              <a:avLst/>
              <a:gdLst/>
              <a:ahLst/>
              <a:cxnLst/>
              <a:rect l="l" t="t" r="r" b="b"/>
              <a:pathLst>
                <a:path w="9543288" h="3702431">
                  <a:moveTo>
                    <a:pt x="0" y="0"/>
                  </a:moveTo>
                  <a:lnTo>
                    <a:pt x="9543288" y="0"/>
                  </a:lnTo>
                  <a:lnTo>
                    <a:pt x="9543288" y="3702431"/>
                  </a:lnTo>
                  <a:lnTo>
                    <a:pt x="0" y="3702431"/>
                  </a:lnTo>
                  <a:lnTo>
                    <a:pt x="0" y="0"/>
                  </a:lnTo>
                  <a:close/>
                </a:path>
              </a:pathLst>
            </a:custGeom>
            <a:blipFill>
              <a:blip r:embed="rId9"/>
              <a:stretch>
                <a:fillRect t="-44824" b="-44823"/>
              </a:stretch>
            </a:blipFill>
          </p:spPr>
        </p:sp>
      </p:grpSp>
      <p:sp>
        <p:nvSpPr>
          <p:cNvPr id="8" name="TextBox 8"/>
          <p:cNvSpPr txBox="1"/>
          <p:nvPr/>
        </p:nvSpPr>
        <p:spPr>
          <a:xfrm>
            <a:off x="1896473" y="439114"/>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9" name="TextBox 9"/>
          <p:cNvSpPr txBox="1"/>
          <p:nvPr/>
        </p:nvSpPr>
        <p:spPr>
          <a:xfrm>
            <a:off x="830438" y="9541712"/>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0" name="TextBox 10"/>
          <p:cNvSpPr txBox="1"/>
          <p:nvPr/>
        </p:nvSpPr>
        <p:spPr>
          <a:xfrm>
            <a:off x="10220344" y="383417"/>
            <a:ext cx="1268842"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1" name="TextBox 11"/>
          <p:cNvSpPr txBox="1"/>
          <p:nvPr/>
        </p:nvSpPr>
        <p:spPr>
          <a:xfrm>
            <a:off x="11489186" y="415505"/>
            <a:ext cx="1847053"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2" name="TextBox 12"/>
          <p:cNvSpPr txBox="1"/>
          <p:nvPr/>
        </p:nvSpPr>
        <p:spPr>
          <a:xfrm>
            <a:off x="13591907" y="415505"/>
            <a:ext cx="891706"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3" name="TextBox 13"/>
          <p:cNvSpPr txBox="1"/>
          <p:nvPr/>
        </p:nvSpPr>
        <p:spPr>
          <a:xfrm>
            <a:off x="14739281" y="439114"/>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4" name="TextBox 14"/>
          <p:cNvSpPr txBox="1"/>
          <p:nvPr/>
        </p:nvSpPr>
        <p:spPr>
          <a:xfrm>
            <a:off x="16827721" y="9421446"/>
            <a:ext cx="1028700"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5</a:t>
            </a:r>
          </a:p>
        </p:txBody>
      </p:sp>
      <p:sp>
        <p:nvSpPr>
          <p:cNvPr id="16" name="TextBox 16"/>
          <p:cNvSpPr txBox="1"/>
          <p:nvPr/>
        </p:nvSpPr>
        <p:spPr>
          <a:xfrm>
            <a:off x="1712287" y="9552027"/>
            <a:ext cx="1673429"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05.</a:t>
            </a:r>
          </a:p>
        </p:txBody>
      </p:sp>
      <p:grpSp>
        <p:nvGrpSpPr>
          <p:cNvPr id="17" name="Group 17"/>
          <p:cNvGrpSpPr/>
          <p:nvPr/>
        </p:nvGrpSpPr>
        <p:grpSpPr>
          <a:xfrm>
            <a:off x="10184638" y="6285142"/>
            <a:ext cx="7157433" cy="2539698"/>
            <a:chOff x="0" y="0"/>
            <a:chExt cx="9543244" cy="3386264"/>
          </a:xfrm>
        </p:grpSpPr>
        <p:sp>
          <p:nvSpPr>
            <p:cNvPr id="18" name="Freeform 18"/>
            <p:cNvSpPr/>
            <p:nvPr/>
          </p:nvSpPr>
          <p:spPr>
            <a:xfrm>
              <a:off x="0" y="0"/>
              <a:ext cx="9543288" cy="3386201"/>
            </a:xfrm>
            <a:custGeom>
              <a:avLst/>
              <a:gdLst/>
              <a:ahLst/>
              <a:cxnLst/>
              <a:rect l="l" t="t" r="r" b="b"/>
              <a:pathLst>
                <a:path w="9543288" h="3386201">
                  <a:moveTo>
                    <a:pt x="0" y="0"/>
                  </a:moveTo>
                  <a:lnTo>
                    <a:pt x="9543288" y="0"/>
                  </a:lnTo>
                  <a:lnTo>
                    <a:pt x="9543288" y="3386201"/>
                  </a:lnTo>
                  <a:lnTo>
                    <a:pt x="0" y="3386201"/>
                  </a:lnTo>
                  <a:lnTo>
                    <a:pt x="0" y="0"/>
                  </a:lnTo>
                  <a:close/>
                </a:path>
              </a:pathLst>
            </a:custGeom>
            <a:blipFill>
              <a:blip r:embed="rId9"/>
              <a:stretch>
                <a:fillRect t="-53678" b="-53680"/>
              </a:stretch>
            </a:blipFill>
          </p:spPr>
        </p:sp>
      </p:grpSp>
      <p:sp>
        <p:nvSpPr>
          <p:cNvPr id="19" name="Freeform 19"/>
          <p:cNvSpPr/>
          <p:nvPr/>
        </p:nvSpPr>
        <p:spPr>
          <a:xfrm>
            <a:off x="4181161" y="1042024"/>
            <a:ext cx="8239439" cy="900996"/>
          </a:xfrm>
          <a:custGeom>
            <a:avLst/>
            <a:gdLst/>
            <a:ahLst/>
            <a:cxnLst/>
            <a:rect l="l" t="t" r="r" b="b"/>
            <a:pathLst>
              <a:path w="8239439" h="1062685">
                <a:moveTo>
                  <a:pt x="0" y="0"/>
                </a:moveTo>
                <a:lnTo>
                  <a:pt x="8239439" y="0"/>
                </a:lnTo>
                <a:lnTo>
                  <a:pt x="8239439" y="1062685"/>
                </a:lnTo>
                <a:lnTo>
                  <a:pt x="0" y="10626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10421120" y="2567834"/>
            <a:ext cx="6725337" cy="2200630"/>
          </a:xfrm>
          <a:prstGeom prst="rect">
            <a:avLst/>
          </a:prstGeom>
        </p:spPr>
        <p:txBody>
          <a:bodyPr lIns="0" tIns="0" rIns="0" bIns="0" rtlCol="0" anchor="t">
            <a:spAutoFit/>
          </a:bodyPr>
          <a:lstStyle/>
          <a:p>
            <a:pPr algn="ctr">
              <a:lnSpc>
                <a:spcPts val="2799"/>
              </a:lnSpc>
            </a:pPr>
            <a:r>
              <a:rPr lang="en-US" sz="1600" b="1" dirty="0">
                <a:solidFill>
                  <a:srgbClr val="000000"/>
                </a:solidFill>
                <a:latin typeface="Arimo Bold"/>
                <a:ea typeface="Arimo Bold"/>
                <a:cs typeface="Arimo Bold"/>
                <a:sym typeface="Arimo Bold"/>
              </a:rPr>
              <a:t>The load factor steadily increased from 75.30% in 2008 to 78.12% in 2013, showing consistent growth in passenger seat utilization. Peaks occurred in 2011 (77.72%) and 2013, indicating effective demand management.</a:t>
            </a:r>
          </a:p>
          <a:p>
            <a:pPr algn="ctr">
              <a:lnSpc>
                <a:spcPts val="2799"/>
              </a:lnSpc>
            </a:pPr>
            <a:r>
              <a:rPr lang="en-US" sz="1600" b="1" dirty="0">
                <a:solidFill>
                  <a:srgbClr val="000000"/>
                </a:solidFill>
                <a:latin typeface="Arimo Bold"/>
                <a:ea typeface="Arimo Bold"/>
                <a:cs typeface="Arimo Bold"/>
                <a:sym typeface="Arimo Bold"/>
              </a:rPr>
              <a:t>Top Month: July (82% load factor for 4 consecutive years)Lowest Month: January (67% in 2008 &amp; 2009)</a:t>
            </a:r>
          </a:p>
        </p:txBody>
      </p:sp>
      <p:sp>
        <p:nvSpPr>
          <p:cNvPr id="22" name="TextBox 22"/>
          <p:cNvSpPr txBox="1"/>
          <p:nvPr/>
        </p:nvSpPr>
        <p:spPr>
          <a:xfrm>
            <a:off x="10320677" y="6586587"/>
            <a:ext cx="6725337" cy="1841557"/>
          </a:xfrm>
          <a:prstGeom prst="rect">
            <a:avLst/>
          </a:prstGeom>
        </p:spPr>
        <p:txBody>
          <a:bodyPr lIns="0" tIns="0" rIns="0" bIns="0" rtlCol="0" anchor="t">
            <a:spAutoFit/>
          </a:bodyPr>
          <a:lstStyle/>
          <a:p>
            <a:pPr algn="ctr">
              <a:lnSpc>
                <a:spcPts val="2799"/>
              </a:lnSpc>
            </a:pPr>
            <a:r>
              <a:rPr lang="en-US" sz="1600" b="1">
                <a:solidFill>
                  <a:srgbClr val="000000"/>
                </a:solidFill>
                <a:latin typeface="Arimo Bold"/>
                <a:ea typeface="Arimo Bold"/>
                <a:cs typeface="Arimo Bold"/>
                <a:sym typeface="Arimo Bold"/>
              </a:rPr>
              <a:t>The operational performance shows a steady increase in both scheduled and performed departures from 2008 to 2013, with 474K departures performed in the final year. The close alignment of scheduled and performed departures reflects efficient planning and execution.</a:t>
            </a:r>
          </a:p>
        </p:txBody>
      </p:sp>
      <p:sp>
        <p:nvSpPr>
          <p:cNvPr id="23" name="TextBox 23"/>
          <p:cNvSpPr txBox="1"/>
          <p:nvPr/>
        </p:nvSpPr>
        <p:spPr>
          <a:xfrm>
            <a:off x="5167732" y="1363520"/>
            <a:ext cx="5751431" cy="321866"/>
          </a:xfrm>
          <a:prstGeom prst="rect">
            <a:avLst/>
          </a:prstGeom>
        </p:spPr>
        <p:txBody>
          <a:bodyPr lIns="0" tIns="0" rIns="0" bIns="0" rtlCol="0" anchor="t">
            <a:spAutoFit/>
          </a:bodyPr>
          <a:lstStyle/>
          <a:p>
            <a:pPr algn="ctr">
              <a:lnSpc>
                <a:spcPts val="2799"/>
              </a:lnSpc>
            </a:pPr>
            <a:r>
              <a:rPr lang="en-US" sz="2799" b="1">
                <a:solidFill>
                  <a:srgbClr val="000000"/>
                </a:solidFill>
                <a:latin typeface="Arimo Bold"/>
                <a:ea typeface="Arimo Bold"/>
                <a:cs typeface="Arimo Bold"/>
                <a:sym typeface="Arimo Bold"/>
              </a:rPr>
              <a:t>Year and month wise analysis</a:t>
            </a:r>
          </a:p>
        </p:txBody>
      </p:sp>
      <p:pic>
        <p:nvPicPr>
          <p:cNvPr id="25" name="Picture 24">
            <a:extLst>
              <a:ext uri="{FF2B5EF4-FFF2-40B4-BE49-F238E27FC236}">
                <a16:creationId xmlns:a16="http://schemas.microsoft.com/office/drawing/2014/main" id="{80D80732-33CB-4036-94FC-DE27DA1EB0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5340" y="2466556"/>
            <a:ext cx="9112060" cy="2838846"/>
          </a:xfrm>
          <a:prstGeom prst="rect">
            <a:avLst/>
          </a:prstGeom>
        </p:spPr>
      </p:pic>
      <p:pic>
        <p:nvPicPr>
          <p:cNvPr id="27" name="Picture 26">
            <a:extLst>
              <a:ext uri="{FF2B5EF4-FFF2-40B4-BE49-F238E27FC236}">
                <a16:creationId xmlns:a16="http://schemas.microsoft.com/office/drawing/2014/main" id="{8DCF2FBE-7257-4580-AABE-2700073EE3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3442" y="5510197"/>
            <a:ext cx="9143958" cy="389646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6705" y="319069"/>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898981" y="42151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74176" y="470983"/>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042251" y="555591"/>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9864318" y="2788094"/>
            <a:ext cx="5634862" cy="1538525"/>
            <a:chOff x="0" y="0"/>
            <a:chExt cx="7513149" cy="2051367"/>
          </a:xfrm>
        </p:grpSpPr>
        <p:sp>
          <p:nvSpPr>
            <p:cNvPr id="7" name="Freeform 7"/>
            <p:cNvSpPr/>
            <p:nvPr/>
          </p:nvSpPr>
          <p:spPr>
            <a:xfrm>
              <a:off x="0" y="0"/>
              <a:ext cx="7513193" cy="2051304"/>
            </a:xfrm>
            <a:custGeom>
              <a:avLst/>
              <a:gdLst/>
              <a:ahLst/>
              <a:cxnLst/>
              <a:rect l="l" t="t" r="r" b="b"/>
              <a:pathLst>
                <a:path w="7513193" h="2051304">
                  <a:moveTo>
                    <a:pt x="0" y="0"/>
                  </a:moveTo>
                  <a:lnTo>
                    <a:pt x="7513193" y="0"/>
                  </a:lnTo>
                  <a:lnTo>
                    <a:pt x="7513193" y="2051304"/>
                  </a:lnTo>
                  <a:lnTo>
                    <a:pt x="0" y="2051304"/>
                  </a:lnTo>
                  <a:lnTo>
                    <a:pt x="0" y="0"/>
                  </a:lnTo>
                  <a:close/>
                </a:path>
              </a:pathLst>
            </a:custGeom>
            <a:blipFill>
              <a:blip r:embed="rId9"/>
              <a:stretch>
                <a:fillRect t="-84740" b="-84743"/>
              </a:stretch>
            </a:blipFill>
          </p:spPr>
        </p:sp>
        <p:sp>
          <p:nvSpPr>
            <p:cNvPr id="8" name="TextBox 8"/>
            <p:cNvSpPr txBox="1"/>
            <p:nvPr/>
          </p:nvSpPr>
          <p:spPr>
            <a:xfrm>
              <a:off x="0" y="-19050"/>
              <a:ext cx="7513149" cy="2070417"/>
            </a:xfrm>
            <a:prstGeom prst="rect">
              <a:avLst/>
            </a:prstGeom>
          </p:spPr>
          <p:txBody>
            <a:bodyPr lIns="50800" tIns="50800" rIns="50800" bIns="50800" rtlCol="0" anchor="t"/>
            <a:lstStyle/>
            <a:p>
              <a:pPr algn="l">
                <a:lnSpc>
                  <a:spcPts val="1920"/>
                </a:lnSpc>
              </a:pPr>
              <a:r>
                <a:rPr lang="en-US" sz="1600" b="1">
                  <a:solidFill>
                    <a:srgbClr val="000000"/>
                  </a:solidFill>
                  <a:latin typeface="Arimo Bold"/>
                  <a:ea typeface="Arimo Bold"/>
                  <a:cs typeface="Arimo Bold"/>
                  <a:sym typeface="Arimo Bold"/>
                </a:rPr>
                <a:t>The top three airlines by load factor are Globespan Airways (95%), Allegiant Air (89%), and XL Airways France (88%), demonstrating exceptional efficiency in filling available seats.</a:t>
              </a:r>
            </a:p>
          </p:txBody>
        </p:sp>
      </p:grpSp>
      <p:sp>
        <p:nvSpPr>
          <p:cNvPr id="9" name="TextBox 9"/>
          <p:cNvSpPr txBox="1"/>
          <p:nvPr/>
        </p:nvSpPr>
        <p:spPr>
          <a:xfrm>
            <a:off x="1896473" y="439114"/>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0" name="TextBox 10"/>
          <p:cNvSpPr txBox="1"/>
          <p:nvPr/>
        </p:nvSpPr>
        <p:spPr>
          <a:xfrm>
            <a:off x="799920" y="9452624"/>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1" name="TextBox 11"/>
          <p:cNvSpPr txBox="1"/>
          <p:nvPr/>
        </p:nvSpPr>
        <p:spPr>
          <a:xfrm>
            <a:off x="10220344" y="383417"/>
            <a:ext cx="1268842"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2" name="TextBox 12"/>
          <p:cNvSpPr txBox="1"/>
          <p:nvPr/>
        </p:nvSpPr>
        <p:spPr>
          <a:xfrm>
            <a:off x="11489186" y="415505"/>
            <a:ext cx="1847053"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3" name="TextBox 13"/>
          <p:cNvSpPr txBox="1"/>
          <p:nvPr/>
        </p:nvSpPr>
        <p:spPr>
          <a:xfrm>
            <a:off x="13591907" y="415505"/>
            <a:ext cx="891706"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4" name="TextBox 14"/>
          <p:cNvSpPr txBox="1"/>
          <p:nvPr/>
        </p:nvSpPr>
        <p:spPr>
          <a:xfrm>
            <a:off x="14739281" y="439114"/>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5" name="TextBox 15"/>
          <p:cNvSpPr txBox="1"/>
          <p:nvPr/>
        </p:nvSpPr>
        <p:spPr>
          <a:xfrm>
            <a:off x="16678697" y="9426620"/>
            <a:ext cx="1028700"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6</a:t>
            </a:r>
          </a:p>
        </p:txBody>
      </p:sp>
      <p:sp>
        <p:nvSpPr>
          <p:cNvPr id="16" name="TextBox 16"/>
          <p:cNvSpPr txBox="1"/>
          <p:nvPr/>
        </p:nvSpPr>
        <p:spPr>
          <a:xfrm>
            <a:off x="1651819" y="9452624"/>
            <a:ext cx="1673429"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06.</a:t>
            </a:r>
          </a:p>
        </p:txBody>
      </p:sp>
      <p:grpSp>
        <p:nvGrpSpPr>
          <p:cNvPr id="17" name="Group 17"/>
          <p:cNvGrpSpPr/>
          <p:nvPr/>
        </p:nvGrpSpPr>
        <p:grpSpPr>
          <a:xfrm>
            <a:off x="9864318" y="6166557"/>
            <a:ext cx="5375682" cy="1720143"/>
            <a:chOff x="0" y="0"/>
            <a:chExt cx="7167576" cy="2293524"/>
          </a:xfrm>
        </p:grpSpPr>
        <p:sp>
          <p:nvSpPr>
            <p:cNvPr id="18" name="Freeform 18"/>
            <p:cNvSpPr/>
            <p:nvPr/>
          </p:nvSpPr>
          <p:spPr>
            <a:xfrm>
              <a:off x="0" y="0"/>
              <a:ext cx="7167626" cy="2293493"/>
            </a:xfrm>
            <a:custGeom>
              <a:avLst/>
              <a:gdLst/>
              <a:ahLst/>
              <a:cxnLst/>
              <a:rect l="l" t="t" r="r" b="b"/>
              <a:pathLst>
                <a:path w="7167626" h="2293493">
                  <a:moveTo>
                    <a:pt x="0" y="0"/>
                  </a:moveTo>
                  <a:lnTo>
                    <a:pt x="7167626" y="0"/>
                  </a:lnTo>
                  <a:lnTo>
                    <a:pt x="7167626" y="2293493"/>
                  </a:lnTo>
                  <a:lnTo>
                    <a:pt x="0" y="2293493"/>
                  </a:lnTo>
                  <a:lnTo>
                    <a:pt x="0" y="0"/>
                  </a:lnTo>
                  <a:close/>
                </a:path>
              </a:pathLst>
            </a:custGeom>
            <a:blipFill>
              <a:blip r:embed="rId9"/>
              <a:stretch>
                <a:fillRect t="-64969" b="-64971"/>
              </a:stretch>
            </a:blipFill>
          </p:spPr>
        </p:sp>
        <p:sp>
          <p:nvSpPr>
            <p:cNvPr id="19" name="TextBox 19"/>
            <p:cNvSpPr txBox="1"/>
            <p:nvPr/>
          </p:nvSpPr>
          <p:spPr>
            <a:xfrm>
              <a:off x="0" y="-19050"/>
              <a:ext cx="7167576" cy="2312574"/>
            </a:xfrm>
            <a:prstGeom prst="rect">
              <a:avLst/>
            </a:prstGeom>
          </p:spPr>
          <p:txBody>
            <a:bodyPr lIns="50800" tIns="50800" rIns="50800" bIns="50800" rtlCol="0" anchor="t"/>
            <a:lstStyle/>
            <a:p>
              <a:pPr algn="l">
                <a:lnSpc>
                  <a:spcPts val="1920"/>
                </a:lnSpc>
              </a:pPr>
              <a:r>
                <a:rPr lang="en-US" sz="1600" b="1">
                  <a:solidFill>
                    <a:srgbClr val="000000"/>
                  </a:solidFill>
                  <a:latin typeface="Arimo Bold"/>
                  <a:ea typeface="Arimo Bold"/>
                  <a:cs typeface="Arimo Bold"/>
                  <a:sym typeface="Arimo Bold"/>
                </a:rPr>
                <a:t>The top three airlines by passenger volume are Southwest Airlines (34M ), Delta Airlines (29M), and US Airways Inc. (16M), highlighting their significant market share and operational scale.</a:t>
              </a:r>
            </a:p>
          </p:txBody>
        </p:sp>
      </p:grpSp>
      <p:grpSp>
        <p:nvGrpSpPr>
          <p:cNvPr id="20" name="Group 20"/>
          <p:cNvGrpSpPr/>
          <p:nvPr/>
        </p:nvGrpSpPr>
        <p:grpSpPr>
          <a:xfrm>
            <a:off x="3047994" y="772667"/>
            <a:ext cx="11087787" cy="1018033"/>
            <a:chOff x="0" y="-308605"/>
            <a:chExt cx="14783716" cy="1458977"/>
          </a:xfrm>
        </p:grpSpPr>
        <p:sp>
          <p:nvSpPr>
            <p:cNvPr id="21" name="Freeform 21"/>
            <p:cNvSpPr/>
            <p:nvPr/>
          </p:nvSpPr>
          <p:spPr>
            <a:xfrm>
              <a:off x="0" y="-308605"/>
              <a:ext cx="14783688" cy="1458972"/>
            </a:xfrm>
            <a:custGeom>
              <a:avLst/>
              <a:gdLst/>
              <a:ahLst/>
              <a:cxnLst/>
              <a:rect l="l" t="t" r="r" b="b"/>
              <a:pathLst>
                <a:path w="14783688" h="1150366">
                  <a:moveTo>
                    <a:pt x="0" y="0"/>
                  </a:moveTo>
                  <a:lnTo>
                    <a:pt x="14783688" y="0"/>
                  </a:lnTo>
                  <a:lnTo>
                    <a:pt x="14179296" y="575183"/>
                  </a:lnTo>
                  <a:lnTo>
                    <a:pt x="14783688" y="1150366"/>
                  </a:lnTo>
                  <a:lnTo>
                    <a:pt x="0" y="1150366"/>
                  </a:lnTo>
                  <a:lnTo>
                    <a:pt x="604393" y="575183"/>
                  </a:lnTo>
                  <a:lnTo>
                    <a:pt x="0" y="0"/>
                  </a:lnTo>
                  <a:close/>
                </a:path>
              </a:pathLst>
            </a:custGeom>
            <a:solidFill>
              <a:srgbClr val="01C892"/>
            </a:solidFill>
          </p:spPr>
        </p:sp>
        <p:sp>
          <p:nvSpPr>
            <p:cNvPr id="22" name="TextBox 22"/>
            <p:cNvSpPr txBox="1"/>
            <p:nvPr/>
          </p:nvSpPr>
          <p:spPr>
            <a:xfrm>
              <a:off x="0" y="-180975"/>
              <a:ext cx="14783716" cy="1331347"/>
            </a:xfrm>
            <a:prstGeom prst="rect">
              <a:avLst/>
            </a:prstGeom>
          </p:spPr>
          <p:txBody>
            <a:bodyPr lIns="50800" tIns="50800" rIns="50800" bIns="50800" rtlCol="0" anchor="t"/>
            <a:lstStyle/>
            <a:p>
              <a:pPr algn="just">
                <a:lnSpc>
                  <a:spcPts val="5039"/>
                </a:lnSpc>
              </a:pPr>
              <a:r>
                <a:rPr lang="en-US" sz="2799" b="1" dirty="0">
                  <a:solidFill>
                    <a:srgbClr val="000000"/>
                  </a:solidFill>
                  <a:latin typeface="Arimo Bold"/>
                  <a:ea typeface="Arimo Bold"/>
                  <a:cs typeface="Arimo Bold"/>
                  <a:sym typeface="Arimo Bold"/>
                </a:rPr>
                <a:t>                Airlines Analysis by passenger and Load Factor</a:t>
              </a:r>
            </a:p>
          </p:txBody>
        </p:sp>
      </p:grpSp>
      <p:sp>
        <p:nvSpPr>
          <p:cNvPr id="23" name="Freeform 23"/>
          <p:cNvSpPr/>
          <p:nvPr/>
        </p:nvSpPr>
        <p:spPr>
          <a:xfrm>
            <a:off x="693594" y="2399980"/>
            <a:ext cx="8620439" cy="3066151"/>
          </a:xfrm>
          <a:custGeom>
            <a:avLst/>
            <a:gdLst/>
            <a:ahLst/>
            <a:cxnLst/>
            <a:rect l="l" t="t" r="r" b="b"/>
            <a:pathLst>
              <a:path w="8620439" h="3066151">
                <a:moveTo>
                  <a:pt x="0" y="0"/>
                </a:moveTo>
                <a:lnTo>
                  <a:pt x="8620439" y="0"/>
                </a:lnTo>
                <a:lnTo>
                  <a:pt x="8620439" y="3066151"/>
                </a:lnTo>
                <a:lnTo>
                  <a:pt x="0" y="3066151"/>
                </a:lnTo>
                <a:lnTo>
                  <a:pt x="0" y="0"/>
                </a:lnTo>
                <a:close/>
              </a:path>
            </a:pathLst>
          </a:custGeom>
          <a:blipFill>
            <a:blip r:embed="rId10"/>
            <a:stretch>
              <a:fillRect l="-4229" r="-4229"/>
            </a:stretch>
          </a:blipFill>
        </p:spPr>
      </p:sp>
      <p:sp>
        <p:nvSpPr>
          <p:cNvPr id="24" name="Freeform 24"/>
          <p:cNvSpPr/>
          <p:nvPr/>
        </p:nvSpPr>
        <p:spPr>
          <a:xfrm>
            <a:off x="720174" y="5686882"/>
            <a:ext cx="8620439" cy="3501598"/>
          </a:xfrm>
          <a:custGeom>
            <a:avLst/>
            <a:gdLst/>
            <a:ahLst/>
            <a:cxnLst/>
            <a:rect l="l" t="t" r="r" b="b"/>
            <a:pathLst>
              <a:path w="8620439" h="3501598">
                <a:moveTo>
                  <a:pt x="0" y="0"/>
                </a:moveTo>
                <a:lnTo>
                  <a:pt x="8620439" y="0"/>
                </a:lnTo>
                <a:lnTo>
                  <a:pt x="8620439" y="3501598"/>
                </a:lnTo>
                <a:lnTo>
                  <a:pt x="0" y="3501598"/>
                </a:lnTo>
                <a:lnTo>
                  <a:pt x="0" y="0"/>
                </a:lnTo>
                <a:close/>
              </a:path>
            </a:pathLst>
          </a:custGeom>
          <a:blipFill>
            <a:blip r:embed="rId11"/>
            <a:stretch>
              <a:fillRect l="-11738" r="-11738"/>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6705" y="319069"/>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898981" y="42151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74176" y="470983"/>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042251" y="555591"/>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188484" y="2483827"/>
            <a:ext cx="5634861" cy="2888274"/>
            <a:chOff x="0" y="0"/>
            <a:chExt cx="7513148" cy="3851032"/>
          </a:xfrm>
        </p:grpSpPr>
        <p:sp>
          <p:nvSpPr>
            <p:cNvPr id="7" name="Freeform 7"/>
            <p:cNvSpPr/>
            <p:nvPr/>
          </p:nvSpPr>
          <p:spPr>
            <a:xfrm>
              <a:off x="0" y="0"/>
              <a:ext cx="7513193" cy="3851021"/>
            </a:xfrm>
            <a:custGeom>
              <a:avLst/>
              <a:gdLst/>
              <a:ahLst/>
              <a:cxnLst/>
              <a:rect l="l" t="t" r="r" b="b"/>
              <a:pathLst>
                <a:path w="7513193" h="3851021">
                  <a:moveTo>
                    <a:pt x="0" y="0"/>
                  </a:moveTo>
                  <a:lnTo>
                    <a:pt x="7513193" y="0"/>
                  </a:lnTo>
                  <a:lnTo>
                    <a:pt x="7513193" y="3851021"/>
                  </a:lnTo>
                  <a:lnTo>
                    <a:pt x="0" y="3851021"/>
                  </a:lnTo>
                  <a:lnTo>
                    <a:pt x="0" y="0"/>
                  </a:lnTo>
                  <a:close/>
                </a:path>
              </a:pathLst>
            </a:custGeom>
            <a:blipFill>
              <a:blip r:embed="rId9"/>
              <a:stretch>
                <a:fillRect t="-21772" b="-21772"/>
              </a:stretch>
            </a:blipFill>
          </p:spPr>
        </p:sp>
        <p:sp>
          <p:nvSpPr>
            <p:cNvPr id="8" name="TextBox 8"/>
            <p:cNvSpPr txBox="1"/>
            <p:nvPr/>
          </p:nvSpPr>
          <p:spPr>
            <a:xfrm>
              <a:off x="0" y="-19050"/>
              <a:ext cx="7513148" cy="3870082"/>
            </a:xfrm>
            <a:prstGeom prst="rect">
              <a:avLst/>
            </a:prstGeom>
          </p:spPr>
          <p:txBody>
            <a:bodyPr lIns="50800" tIns="50800" rIns="50800" bIns="50800" rtlCol="0" anchor="t"/>
            <a:lstStyle/>
            <a:p>
              <a:pPr algn="l">
                <a:lnSpc>
                  <a:spcPts val="1920"/>
                </a:lnSpc>
              </a:pPr>
              <a:endParaRPr dirty="0"/>
            </a:p>
            <a:p>
              <a:pPr algn="l">
                <a:lnSpc>
                  <a:spcPts val="1920"/>
                </a:lnSpc>
              </a:pPr>
              <a:r>
                <a:rPr lang="en-US" sz="1600" b="1" dirty="0">
                  <a:solidFill>
                    <a:srgbClr val="000000"/>
                  </a:solidFill>
                  <a:latin typeface="Arimo Bold"/>
                  <a:ea typeface="Arimo Bold"/>
                  <a:cs typeface="Arimo Bold"/>
                  <a:sym typeface="Arimo Bold"/>
                </a:rPr>
                <a:t>The top route by the number of flights is Chicago, IL ↔ Detroit, MI (95 flights), while the top route by volume is Atlanta → New York, achieving an impressive 80% load factor</a:t>
              </a:r>
            </a:p>
            <a:p>
              <a:pPr algn="l">
                <a:lnSpc>
                  <a:spcPts val="1920"/>
                </a:lnSpc>
              </a:pPr>
              <a:endParaRPr lang="en-US" sz="1600" b="1" dirty="0">
                <a:solidFill>
                  <a:srgbClr val="000000"/>
                </a:solidFill>
                <a:latin typeface="Arimo Bold"/>
                <a:ea typeface="Arimo Bold"/>
                <a:cs typeface="Arimo Bold"/>
                <a:sym typeface="Arimo Bold"/>
              </a:endParaRPr>
            </a:p>
            <a:p>
              <a:pPr algn="l">
                <a:lnSpc>
                  <a:spcPts val="1920"/>
                </a:lnSpc>
              </a:pPr>
              <a:r>
                <a:rPr lang="en-US" sz="1600" b="1" dirty="0">
                  <a:solidFill>
                    <a:srgbClr val="000000"/>
                  </a:solidFill>
                  <a:latin typeface="Arimo Bold"/>
                  <a:ea typeface="Arimo Bold"/>
                  <a:cs typeface="Arimo Bold"/>
                  <a:sym typeface="Arimo Bold"/>
                </a:rPr>
                <a:t>Recommendations Focus on maintaining high service quality for these key routes. Use insights from high-performing routes to improve underperforming ones.</a:t>
              </a:r>
            </a:p>
          </p:txBody>
        </p:sp>
      </p:grpSp>
      <p:sp>
        <p:nvSpPr>
          <p:cNvPr id="9" name="TextBox 9"/>
          <p:cNvSpPr txBox="1"/>
          <p:nvPr/>
        </p:nvSpPr>
        <p:spPr>
          <a:xfrm>
            <a:off x="1896473" y="439114"/>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0" name="TextBox 10"/>
          <p:cNvSpPr txBox="1"/>
          <p:nvPr/>
        </p:nvSpPr>
        <p:spPr>
          <a:xfrm>
            <a:off x="799920" y="9452624"/>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1" name="TextBox 11"/>
          <p:cNvSpPr txBox="1"/>
          <p:nvPr/>
        </p:nvSpPr>
        <p:spPr>
          <a:xfrm>
            <a:off x="10220344" y="383417"/>
            <a:ext cx="1268842"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2" name="TextBox 12"/>
          <p:cNvSpPr txBox="1"/>
          <p:nvPr/>
        </p:nvSpPr>
        <p:spPr>
          <a:xfrm>
            <a:off x="11489186" y="415505"/>
            <a:ext cx="1847053"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3" name="TextBox 13"/>
          <p:cNvSpPr txBox="1"/>
          <p:nvPr/>
        </p:nvSpPr>
        <p:spPr>
          <a:xfrm>
            <a:off x="13591907" y="415505"/>
            <a:ext cx="891706"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4" name="TextBox 14"/>
          <p:cNvSpPr txBox="1"/>
          <p:nvPr/>
        </p:nvSpPr>
        <p:spPr>
          <a:xfrm>
            <a:off x="14739281" y="439114"/>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5" name="TextBox 15"/>
          <p:cNvSpPr txBox="1"/>
          <p:nvPr/>
        </p:nvSpPr>
        <p:spPr>
          <a:xfrm>
            <a:off x="16678697" y="9426620"/>
            <a:ext cx="1028700"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7</a:t>
            </a:r>
          </a:p>
        </p:txBody>
      </p:sp>
      <p:sp>
        <p:nvSpPr>
          <p:cNvPr id="16" name="TextBox 16"/>
          <p:cNvSpPr txBox="1"/>
          <p:nvPr/>
        </p:nvSpPr>
        <p:spPr>
          <a:xfrm>
            <a:off x="1651819" y="9452624"/>
            <a:ext cx="1673429"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07.</a:t>
            </a:r>
          </a:p>
        </p:txBody>
      </p:sp>
      <p:grpSp>
        <p:nvGrpSpPr>
          <p:cNvPr id="17" name="Group 17"/>
          <p:cNvGrpSpPr/>
          <p:nvPr/>
        </p:nvGrpSpPr>
        <p:grpSpPr>
          <a:xfrm>
            <a:off x="4181161" y="954513"/>
            <a:ext cx="8468039" cy="1071041"/>
            <a:chOff x="0" y="0"/>
            <a:chExt cx="11290719" cy="1428055"/>
          </a:xfrm>
        </p:grpSpPr>
        <p:sp>
          <p:nvSpPr>
            <p:cNvPr id="18" name="Freeform 18"/>
            <p:cNvSpPr/>
            <p:nvPr/>
          </p:nvSpPr>
          <p:spPr>
            <a:xfrm>
              <a:off x="0" y="0"/>
              <a:ext cx="11290681" cy="1428115"/>
            </a:xfrm>
            <a:custGeom>
              <a:avLst/>
              <a:gdLst/>
              <a:ahLst/>
              <a:cxnLst/>
              <a:rect l="l" t="t" r="r" b="b"/>
              <a:pathLst>
                <a:path w="11290681" h="1428115">
                  <a:moveTo>
                    <a:pt x="11290681" y="0"/>
                  </a:moveTo>
                  <a:lnTo>
                    <a:pt x="0" y="0"/>
                  </a:lnTo>
                  <a:lnTo>
                    <a:pt x="461645" y="713994"/>
                  </a:lnTo>
                  <a:lnTo>
                    <a:pt x="0" y="1428115"/>
                  </a:lnTo>
                  <a:lnTo>
                    <a:pt x="11290681" y="1428115"/>
                  </a:lnTo>
                  <a:lnTo>
                    <a:pt x="10829163" y="713994"/>
                  </a:lnTo>
                  <a:lnTo>
                    <a:pt x="11290681" y="0"/>
                  </a:lnTo>
                  <a:close/>
                </a:path>
              </a:pathLst>
            </a:custGeom>
            <a:solidFill>
              <a:srgbClr val="01C892"/>
            </a:solidFill>
          </p:spPr>
        </p:sp>
        <p:sp>
          <p:nvSpPr>
            <p:cNvPr id="19" name="TextBox 19"/>
            <p:cNvSpPr txBox="1"/>
            <p:nvPr/>
          </p:nvSpPr>
          <p:spPr>
            <a:xfrm>
              <a:off x="0" y="0"/>
              <a:ext cx="11290719" cy="1428055"/>
            </a:xfrm>
            <a:prstGeom prst="rect">
              <a:avLst/>
            </a:prstGeom>
          </p:spPr>
          <p:txBody>
            <a:bodyPr lIns="50800" tIns="50800" rIns="50800" bIns="50800" rtlCol="0" anchor="t"/>
            <a:lstStyle/>
            <a:p>
              <a:pPr algn="l">
                <a:lnSpc>
                  <a:spcPts val="2160"/>
                </a:lnSpc>
              </a:pPr>
              <a:r>
                <a:rPr lang="en-US" sz="1800" spc="16">
                  <a:solidFill>
                    <a:srgbClr val="000000"/>
                  </a:solidFill>
                  <a:latin typeface="TT Rounds Condensed"/>
                  <a:ea typeface="TT Rounds Condensed"/>
                  <a:cs typeface="TT Rounds Condensed"/>
                  <a:sym typeface="TT Rounds Condensed"/>
                </a:rPr>
                <a:t>                                  </a:t>
              </a:r>
            </a:p>
            <a:p>
              <a:pPr algn="l">
                <a:lnSpc>
                  <a:spcPts val="3359"/>
                </a:lnSpc>
              </a:pPr>
              <a:r>
                <a:rPr lang="en-US" sz="2799" b="1" spc="26">
                  <a:solidFill>
                    <a:srgbClr val="000000"/>
                  </a:solidFill>
                  <a:latin typeface="Arimo Bold"/>
                  <a:ea typeface="Arimo Bold"/>
                  <a:cs typeface="Arimo Bold"/>
                  <a:sym typeface="Arimo Bold"/>
                </a:rPr>
                <a:t>                  Routes And Distance Insights</a:t>
              </a:r>
            </a:p>
          </p:txBody>
        </p:sp>
      </p:grpSp>
      <p:sp>
        <p:nvSpPr>
          <p:cNvPr id="20" name="Freeform 20"/>
          <p:cNvSpPr/>
          <p:nvPr/>
        </p:nvSpPr>
        <p:spPr>
          <a:xfrm>
            <a:off x="457200" y="2286642"/>
            <a:ext cx="9152860" cy="3429000"/>
          </a:xfrm>
          <a:custGeom>
            <a:avLst/>
            <a:gdLst/>
            <a:ahLst/>
            <a:cxnLst/>
            <a:rect l="l" t="t" r="r" b="b"/>
            <a:pathLst>
              <a:path w="9152860" h="3429000">
                <a:moveTo>
                  <a:pt x="0" y="0"/>
                </a:moveTo>
                <a:lnTo>
                  <a:pt x="9152860" y="0"/>
                </a:lnTo>
                <a:lnTo>
                  <a:pt x="9152860" y="3429000"/>
                </a:lnTo>
                <a:lnTo>
                  <a:pt x="0" y="3429000"/>
                </a:lnTo>
                <a:lnTo>
                  <a:pt x="0" y="0"/>
                </a:lnTo>
                <a:close/>
              </a:path>
            </a:pathLst>
          </a:custGeom>
          <a:blipFill>
            <a:blip r:embed="rId10"/>
            <a:stretch>
              <a:fillRect l="-12263" r="-12263"/>
            </a:stretch>
          </a:blipFill>
        </p:spPr>
      </p:sp>
      <p:sp>
        <p:nvSpPr>
          <p:cNvPr id="21" name="Freeform 21"/>
          <p:cNvSpPr/>
          <p:nvPr/>
        </p:nvSpPr>
        <p:spPr>
          <a:xfrm>
            <a:off x="448340" y="5776779"/>
            <a:ext cx="9152860" cy="3734321"/>
          </a:xfrm>
          <a:custGeom>
            <a:avLst/>
            <a:gdLst/>
            <a:ahLst/>
            <a:cxnLst/>
            <a:rect l="l" t="t" r="r" b="b"/>
            <a:pathLst>
              <a:path w="9152860" h="3734321">
                <a:moveTo>
                  <a:pt x="0" y="0"/>
                </a:moveTo>
                <a:lnTo>
                  <a:pt x="9152860" y="0"/>
                </a:lnTo>
                <a:lnTo>
                  <a:pt x="9152860" y="3734321"/>
                </a:lnTo>
                <a:lnTo>
                  <a:pt x="0" y="3734321"/>
                </a:lnTo>
                <a:lnTo>
                  <a:pt x="0" y="0"/>
                </a:lnTo>
                <a:close/>
              </a:path>
            </a:pathLst>
          </a:custGeom>
          <a:blipFill>
            <a:blip r:embed="rId11"/>
            <a:stretch>
              <a:fillRect t="-35632" b="-35632"/>
            </a:stretch>
          </a:blipFill>
        </p:spPr>
      </p:sp>
      <p:grpSp>
        <p:nvGrpSpPr>
          <p:cNvPr id="22" name="Group 22"/>
          <p:cNvGrpSpPr/>
          <p:nvPr/>
        </p:nvGrpSpPr>
        <p:grpSpPr>
          <a:xfrm>
            <a:off x="10017356" y="6286500"/>
            <a:ext cx="5977116" cy="2067899"/>
            <a:chOff x="0" y="0"/>
            <a:chExt cx="7969488" cy="2757199"/>
          </a:xfrm>
        </p:grpSpPr>
        <p:sp>
          <p:nvSpPr>
            <p:cNvPr id="23" name="Freeform 23"/>
            <p:cNvSpPr/>
            <p:nvPr/>
          </p:nvSpPr>
          <p:spPr>
            <a:xfrm>
              <a:off x="0" y="0"/>
              <a:ext cx="7969504" cy="2757170"/>
            </a:xfrm>
            <a:custGeom>
              <a:avLst/>
              <a:gdLst/>
              <a:ahLst/>
              <a:cxnLst/>
              <a:rect l="l" t="t" r="r" b="b"/>
              <a:pathLst>
                <a:path w="7969504" h="2757170">
                  <a:moveTo>
                    <a:pt x="0" y="0"/>
                  </a:moveTo>
                  <a:lnTo>
                    <a:pt x="7969504" y="0"/>
                  </a:lnTo>
                  <a:lnTo>
                    <a:pt x="7969504" y="2757170"/>
                  </a:lnTo>
                  <a:lnTo>
                    <a:pt x="0" y="2757170"/>
                  </a:lnTo>
                  <a:lnTo>
                    <a:pt x="0" y="0"/>
                  </a:lnTo>
                  <a:close/>
                </a:path>
              </a:pathLst>
            </a:custGeom>
            <a:blipFill>
              <a:blip r:embed="rId9"/>
              <a:stretch>
                <a:fillRect t="-56334" b="-56335"/>
              </a:stretch>
            </a:blipFill>
          </p:spPr>
        </p:sp>
        <p:sp>
          <p:nvSpPr>
            <p:cNvPr id="24" name="TextBox 24"/>
            <p:cNvSpPr txBox="1"/>
            <p:nvPr/>
          </p:nvSpPr>
          <p:spPr>
            <a:xfrm>
              <a:off x="0" y="-19050"/>
              <a:ext cx="7969488" cy="2776249"/>
            </a:xfrm>
            <a:prstGeom prst="rect">
              <a:avLst/>
            </a:prstGeom>
          </p:spPr>
          <p:txBody>
            <a:bodyPr lIns="50800" tIns="50800" rIns="50800" bIns="50800" rtlCol="0" anchor="t"/>
            <a:lstStyle/>
            <a:p>
              <a:pPr algn="l">
                <a:lnSpc>
                  <a:spcPts val="1920"/>
                </a:lnSpc>
              </a:pPr>
              <a:endParaRPr/>
            </a:p>
            <a:p>
              <a:pPr algn="l">
                <a:lnSpc>
                  <a:spcPts val="1920"/>
                </a:lnSpc>
              </a:pPr>
              <a:r>
                <a:rPr lang="en-US" sz="1600" b="1">
                  <a:solidFill>
                    <a:srgbClr val="000000"/>
                  </a:solidFill>
                  <a:latin typeface="Arimo Bold"/>
                  <a:ea typeface="Arimo Bold"/>
                  <a:cs typeface="Arimo Bold"/>
                  <a:sym typeface="Arimo Bold"/>
                </a:rPr>
                <a:t>Departures performed for distances less than 500 miles total 58,000, while those between 500-999 miles account for 28000, reflecting a significant focus on short to medium-haul routes. And there are Flights above 10000 Miles.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6705" y="319069"/>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898981" y="421517"/>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74176" y="470983"/>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042251" y="555591"/>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20344" y="2779423"/>
            <a:ext cx="5634861" cy="2067899"/>
            <a:chOff x="0" y="0"/>
            <a:chExt cx="7513148" cy="2757199"/>
          </a:xfrm>
        </p:grpSpPr>
        <p:sp>
          <p:nvSpPr>
            <p:cNvPr id="7" name="Freeform 7"/>
            <p:cNvSpPr/>
            <p:nvPr/>
          </p:nvSpPr>
          <p:spPr>
            <a:xfrm>
              <a:off x="0" y="0"/>
              <a:ext cx="7513193" cy="2757170"/>
            </a:xfrm>
            <a:custGeom>
              <a:avLst/>
              <a:gdLst/>
              <a:ahLst/>
              <a:cxnLst/>
              <a:rect l="l" t="t" r="r" b="b"/>
              <a:pathLst>
                <a:path w="7513193" h="2757170">
                  <a:moveTo>
                    <a:pt x="0" y="0"/>
                  </a:moveTo>
                  <a:lnTo>
                    <a:pt x="7513193" y="0"/>
                  </a:lnTo>
                  <a:lnTo>
                    <a:pt x="7513193" y="2757170"/>
                  </a:lnTo>
                  <a:lnTo>
                    <a:pt x="0" y="2757170"/>
                  </a:lnTo>
                  <a:lnTo>
                    <a:pt x="0" y="0"/>
                  </a:lnTo>
                  <a:close/>
                </a:path>
              </a:pathLst>
            </a:custGeom>
            <a:blipFill>
              <a:blip r:embed="rId9"/>
              <a:stretch>
                <a:fillRect t="-50245" b="-50247"/>
              </a:stretch>
            </a:blipFill>
          </p:spPr>
        </p:sp>
        <p:sp>
          <p:nvSpPr>
            <p:cNvPr id="8" name="TextBox 8"/>
            <p:cNvSpPr txBox="1"/>
            <p:nvPr/>
          </p:nvSpPr>
          <p:spPr>
            <a:xfrm>
              <a:off x="0" y="-19050"/>
              <a:ext cx="7513148" cy="2776249"/>
            </a:xfrm>
            <a:prstGeom prst="rect">
              <a:avLst/>
            </a:prstGeom>
          </p:spPr>
          <p:txBody>
            <a:bodyPr lIns="50800" tIns="50800" rIns="50800" bIns="50800" rtlCol="0" anchor="t"/>
            <a:lstStyle/>
            <a:p>
              <a:pPr algn="l">
                <a:lnSpc>
                  <a:spcPts val="1920"/>
                </a:lnSpc>
              </a:pPr>
              <a:endParaRPr/>
            </a:p>
            <a:p>
              <a:pPr algn="l">
                <a:lnSpc>
                  <a:spcPts val="1920"/>
                </a:lnSpc>
              </a:pPr>
              <a:r>
                <a:rPr lang="en-US" sz="1600" b="1">
                  <a:solidFill>
                    <a:srgbClr val="000000"/>
                  </a:solidFill>
                  <a:latin typeface="Arimo Bold"/>
                  <a:ea typeface="Arimo Bold"/>
                  <a:cs typeface="Arimo Bold"/>
                  <a:sym typeface="Arimo Bold"/>
                </a:rPr>
                <a:t>The Boeing 737-800 leads in usage with 6,046,391 operations, followed by the Boeing 737-700/700LR at 5,497,145 and the Boeing 737-300/300ER at 5,361,810, highlighting their prominence in the fleet for operational efficiency.</a:t>
              </a:r>
            </a:p>
          </p:txBody>
        </p:sp>
      </p:grpSp>
      <p:sp>
        <p:nvSpPr>
          <p:cNvPr id="9" name="TextBox 9"/>
          <p:cNvSpPr txBox="1"/>
          <p:nvPr/>
        </p:nvSpPr>
        <p:spPr>
          <a:xfrm>
            <a:off x="1896473" y="439114"/>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10" name="TextBox 10"/>
          <p:cNvSpPr txBox="1"/>
          <p:nvPr/>
        </p:nvSpPr>
        <p:spPr>
          <a:xfrm>
            <a:off x="799920" y="9452624"/>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11" name="TextBox 11"/>
          <p:cNvSpPr txBox="1"/>
          <p:nvPr/>
        </p:nvSpPr>
        <p:spPr>
          <a:xfrm>
            <a:off x="10220344" y="383417"/>
            <a:ext cx="1268842"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12" name="TextBox 12"/>
          <p:cNvSpPr txBox="1"/>
          <p:nvPr/>
        </p:nvSpPr>
        <p:spPr>
          <a:xfrm>
            <a:off x="11489186" y="415505"/>
            <a:ext cx="1847053"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3" name="TextBox 13"/>
          <p:cNvSpPr txBox="1"/>
          <p:nvPr/>
        </p:nvSpPr>
        <p:spPr>
          <a:xfrm>
            <a:off x="13591907" y="415505"/>
            <a:ext cx="891706" cy="35716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4" name="TextBox 14"/>
          <p:cNvSpPr txBox="1"/>
          <p:nvPr/>
        </p:nvSpPr>
        <p:spPr>
          <a:xfrm>
            <a:off x="14739281" y="439114"/>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5" name="TextBox 15"/>
          <p:cNvSpPr txBox="1"/>
          <p:nvPr/>
        </p:nvSpPr>
        <p:spPr>
          <a:xfrm>
            <a:off x="16678697" y="9426620"/>
            <a:ext cx="1028700"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8</a:t>
            </a:r>
          </a:p>
        </p:txBody>
      </p:sp>
      <p:sp>
        <p:nvSpPr>
          <p:cNvPr id="16" name="TextBox 16"/>
          <p:cNvSpPr txBox="1"/>
          <p:nvPr/>
        </p:nvSpPr>
        <p:spPr>
          <a:xfrm>
            <a:off x="1651819" y="9452624"/>
            <a:ext cx="1673429"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08.</a:t>
            </a:r>
          </a:p>
        </p:txBody>
      </p:sp>
      <p:grpSp>
        <p:nvGrpSpPr>
          <p:cNvPr id="17" name="Group 17"/>
          <p:cNvGrpSpPr/>
          <p:nvPr/>
        </p:nvGrpSpPr>
        <p:grpSpPr>
          <a:xfrm>
            <a:off x="4181161" y="954513"/>
            <a:ext cx="8468039" cy="1071041"/>
            <a:chOff x="0" y="0"/>
            <a:chExt cx="11290719" cy="1428055"/>
          </a:xfrm>
        </p:grpSpPr>
        <p:sp>
          <p:nvSpPr>
            <p:cNvPr id="18" name="Freeform 18"/>
            <p:cNvSpPr/>
            <p:nvPr/>
          </p:nvSpPr>
          <p:spPr>
            <a:xfrm>
              <a:off x="0" y="0"/>
              <a:ext cx="11290681" cy="1428115"/>
            </a:xfrm>
            <a:custGeom>
              <a:avLst/>
              <a:gdLst/>
              <a:ahLst/>
              <a:cxnLst/>
              <a:rect l="l" t="t" r="r" b="b"/>
              <a:pathLst>
                <a:path w="11290681" h="1428115">
                  <a:moveTo>
                    <a:pt x="11290681" y="0"/>
                  </a:moveTo>
                  <a:lnTo>
                    <a:pt x="0" y="0"/>
                  </a:lnTo>
                  <a:lnTo>
                    <a:pt x="461645" y="713994"/>
                  </a:lnTo>
                  <a:lnTo>
                    <a:pt x="0" y="1428115"/>
                  </a:lnTo>
                  <a:lnTo>
                    <a:pt x="11290681" y="1428115"/>
                  </a:lnTo>
                  <a:lnTo>
                    <a:pt x="10829163" y="713994"/>
                  </a:lnTo>
                  <a:lnTo>
                    <a:pt x="11290681" y="0"/>
                  </a:lnTo>
                  <a:close/>
                </a:path>
              </a:pathLst>
            </a:custGeom>
            <a:solidFill>
              <a:srgbClr val="01C892"/>
            </a:solidFill>
          </p:spPr>
        </p:sp>
        <p:sp>
          <p:nvSpPr>
            <p:cNvPr id="19" name="TextBox 19"/>
            <p:cNvSpPr txBox="1"/>
            <p:nvPr/>
          </p:nvSpPr>
          <p:spPr>
            <a:xfrm>
              <a:off x="0" y="0"/>
              <a:ext cx="11290719" cy="1428055"/>
            </a:xfrm>
            <a:prstGeom prst="rect">
              <a:avLst/>
            </a:prstGeom>
          </p:spPr>
          <p:txBody>
            <a:bodyPr lIns="50800" tIns="50800" rIns="50800" bIns="50800" rtlCol="0" anchor="t"/>
            <a:lstStyle/>
            <a:p>
              <a:pPr algn="l">
                <a:lnSpc>
                  <a:spcPts val="2160"/>
                </a:lnSpc>
              </a:pPr>
              <a:r>
                <a:rPr lang="en-US" sz="1800" spc="16">
                  <a:solidFill>
                    <a:srgbClr val="000000"/>
                  </a:solidFill>
                  <a:latin typeface="TT Rounds Condensed"/>
                  <a:ea typeface="TT Rounds Condensed"/>
                  <a:cs typeface="TT Rounds Condensed"/>
                  <a:sym typeface="TT Rounds Condensed"/>
                </a:rPr>
                <a:t>                                  </a:t>
              </a:r>
            </a:p>
            <a:p>
              <a:pPr algn="l">
                <a:lnSpc>
                  <a:spcPts val="3359"/>
                </a:lnSpc>
              </a:pPr>
              <a:r>
                <a:rPr lang="en-US" sz="2799" b="1" spc="26">
                  <a:solidFill>
                    <a:srgbClr val="000000"/>
                  </a:solidFill>
                  <a:latin typeface="Arimo Bold"/>
                  <a:ea typeface="Arimo Bold"/>
                  <a:cs typeface="Arimo Bold"/>
                  <a:sym typeface="Arimo Bold"/>
                </a:rPr>
                <a:t>               Distance and Load Factor Insights</a:t>
              </a:r>
            </a:p>
          </p:txBody>
        </p:sp>
      </p:grpSp>
      <p:grpSp>
        <p:nvGrpSpPr>
          <p:cNvPr id="20" name="Group 20"/>
          <p:cNvGrpSpPr/>
          <p:nvPr/>
        </p:nvGrpSpPr>
        <p:grpSpPr>
          <a:xfrm>
            <a:off x="10220344" y="6249884"/>
            <a:ext cx="5634861" cy="2067899"/>
            <a:chOff x="0" y="0"/>
            <a:chExt cx="7513148" cy="2757199"/>
          </a:xfrm>
        </p:grpSpPr>
        <p:sp>
          <p:nvSpPr>
            <p:cNvPr id="21" name="Freeform 21"/>
            <p:cNvSpPr/>
            <p:nvPr/>
          </p:nvSpPr>
          <p:spPr>
            <a:xfrm>
              <a:off x="0" y="0"/>
              <a:ext cx="7513193" cy="2757170"/>
            </a:xfrm>
            <a:custGeom>
              <a:avLst/>
              <a:gdLst/>
              <a:ahLst/>
              <a:cxnLst/>
              <a:rect l="l" t="t" r="r" b="b"/>
              <a:pathLst>
                <a:path w="7513193" h="2757170">
                  <a:moveTo>
                    <a:pt x="0" y="0"/>
                  </a:moveTo>
                  <a:lnTo>
                    <a:pt x="7513193" y="0"/>
                  </a:lnTo>
                  <a:lnTo>
                    <a:pt x="7513193" y="2757170"/>
                  </a:lnTo>
                  <a:lnTo>
                    <a:pt x="0" y="2757170"/>
                  </a:lnTo>
                  <a:lnTo>
                    <a:pt x="0" y="0"/>
                  </a:lnTo>
                  <a:close/>
                </a:path>
              </a:pathLst>
            </a:custGeom>
            <a:blipFill>
              <a:blip r:embed="rId9"/>
              <a:stretch>
                <a:fillRect t="-50245" b="-50247"/>
              </a:stretch>
            </a:blipFill>
          </p:spPr>
        </p:sp>
        <p:sp>
          <p:nvSpPr>
            <p:cNvPr id="22" name="TextBox 22"/>
            <p:cNvSpPr txBox="1"/>
            <p:nvPr/>
          </p:nvSpPr>
          <p:spPr>
            <a:xfrm>
              <a:off x="0" y="-19050"/>
              <a:ext cx="7513148" cy="2776249"/>
            </a:xfrm>
            <a:prstGeom prst="rect">
              <a:avLst/>
            </a:prstGeom>
          </p:spPr>
          <p:txBody>
            <a:bodyPr lIns="50800" tIns="50800" rIns="50800" bIns="50800" rtlCol="0" anchor="t"/>
            <a:lstStyle/>
            <a:p>
              <a:pPr algn="l">
                <a:lnSpc>
                  <a:spcPts val="1920"/>
                </a:lnSpc>
              </a:pPr>
              <a:endParaRPr dirty="0"/>
            </a:p>
            <a:p>
              <a:pPr algn="l">
                <a:lnSpc>
                  <a:spcPts val="1920"/>
                </a:lnSpc>
              </a:pPr>
              <a:endParaRPr dirty="0"/>
            </a:p>
            <a:p>
              <a:pPr algn="l">
                <a:lnSpc>
                  <a:spcPts val="1920"/>
                </a:lnSpc>
              </a:pPr>
              <a:r>
                <a:rPr lang="en-US" sz="1600" b="1" dirty="0">
                  <a:solidFill>
                    <a:srgbClr val="000000"/>
                  </a:solidFill>
                  <a:latin typeface="Arimo Bold"/>
                  <a:ea typeface="Arimo Bold"/>
                  <a:cs typeface="Arimo Bold"/>
                  <a:sym typeface="Arimo Bold"/>
                </a:rPr>
                <a:t>The load factor on weekends is higher at 76.73% compared to weekdays, which stand at 76.96%, indicating stronger passenger demand during weekends.</a:t>
              </a:r>
            </a:p>
          </p:txBody>
        </p:sp>
      </p:grpSp>
      <p:sp>
        <p:nvSpPr>
          <p:cNvPr id="23" name="Freeform 23"/>
          <p:cNvSpPr/>
          <p:nvPr/>
        </p:nvSpPr>
        <p:spPr>
          <a:xfrm>
            <a:off x="381000" y="2269708"/>
            <a:ext cx="9372600" cy="3102393"/>
          </a:xfrm>
          <a:custGeom>
            <a:avLst/>
            <a:gdLst/>
            <a:ahLst/>
            <a:cxnLst/>
            <a:rect l="l" t="t" r="r" b="b"/>
            <a:pathLst>
              <a:path w="9372600" h="3102393">
                <a:moveTo>
                  <a:pt x="0" y="0"/>
                </a:moveTo>
                <a:lnTo>
                  <a:pt x="9372600" y="0"/>
                </a:lnTo>
                <a:lnTo>
                  <a:pt x="9372600" y="3102393"/>
                </a:lnTo>
                <a:lnTo>
                  <a:pt x="0" y="3102393"/>
                </a:lnTo>
                <a:lnTo>
                  <a:pt x="0" y="0"/>
                </a:lnTo>
                <a:close/>
              </a:path>
            </a:pathLst>
          </a:custGeom>
          <a:blipFill>
            <a:blip r:embed="rId10"/>
            <a:stretch>
              <a:fillRect l="-4366" r="-4366"/>
            </a:stretch>
          </a:blipFill>
        </p:spPr>
        <p:txBody>
          <a:bodyPr/>
          <a:lstStyle/>
          <a:p>
            <a:endParaRPr lang="en-US"/>
          </a:p>
        </p:txBody>
      </p:sp>
      <p:sp>
        <p:nvSpPr>
          <p:cNvPr id="24" name="Freeform 24"/>
          <p:cNvSpPr/>
          <p:nvPr/>
        </p:nvSpPr>
        <p:spPr>
          <a:xfrm>
            <a:off x="391633" y="5601192"/>
            <a:ext cx="9372600" cy="3365284"/>
          </a:xfrm>
          <a:custGeom>
            <a:avLst/>
            <a:gdLst/>
            <a:ahLst/>
            <a:cxnLst/>
            <a:rect l="l" t="t" r="r" b="b"/>
            <a:pathLst>
              <a:path w="9372600" h="3365284">
                <a:moveTo>
                  <a:pt x="0" y="0"/>
                </a:moveTo>
                <a:lnTo>
                  <a:pt x="9372600" y="0"/>
                </a:lnTo>
                <a:lnTo>
                  <a:pt x="9372600" y="3365284"/>
                </a:lnTo>
                <a:lnTo>
                  <a:pt x="0" y="3365284"/>
                </a:lnTo>
                <a:lnTo>
                  <a:pt x="0" y="0"/>
                </a:lnTo>
                <a:close/>
              </a:path>
            </a:pathLst>
          </a:custGeom>
          <a:blipFill>
            <a:blip r:embed="rId11"/>
            <a:stretch>
              <a:fillRect t="-2830" b="-2830"/>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68682" y="734634"/>
            <a:ext cx="588133" cy="588133"/>
          </a:xfrm>
          <a:custGeom>
            <a:avLst/>
            <a:gdLst/>
            <a:ahLst/>
            <a:cxnLst/>
            <a:rect l="l" t="t" r="r" b="b"/>
            <a:pathLst>
              <a:path w="588133" h="588133">
                <a:moveTo>
                  <a:pt x="0" y="0"/>
                </a:moveTo>
                <a:lnTo>
                  <a:pt x="588133" y="0"/>
                </a:lnTo>
                <a:lnTo>
                  <a:pt x="588133" y="588133"/>
                </a:lnTo>
                <a:lnTo>
                  <a:pt x="0" y="58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689" y="852623"/>
            <a:ext cx="352154" cy="352154"/>
          </a:xfrm>
          <a:custGeom>
            <a:avLst/>
            <a:gdLst/>
            <a:ahLst/>
            <a:cxnLst/>
            <a:rect l="l" t="t" r="r" b="b"/>
            <a:pathLst>
              <a:path w="352154" h="352154">
                <a:moveTo>
                  <a:pt x="0" y="0"/>
                </a:moveTo>
                <a:lnTo>
                  <a:pt x="352154" y="0"/>
                </a:lnTo>
                <a:lnTo>
                  <a:pt x="352154" y="352154"/>
                </a:lnTo>
                <a:lnTo>
                  <a:pt x="0" y="35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11953" y="877904"/>
            <a:ext cx="301592" cy="301592"/>
          </a:xfrm>
          <a:custGeom>
            <a:avLst/>
            <a:gdLst/>
            <a:ahLst/>
            <a:cxnLst/>
            <a:rect l="l" t="t" r="r" b="b"/>
            <a:pathLst>
              <a:path w="301592" h="301592">
                <a:moveTo>
                  <a:pt x="0" y="0"/>
                </a:moveTo>
                <a:lnTo>
                  <a:pt x="301592" y="0"/>
                </a:lnTo>
                <a:lnTo>
                  <a:pt x="301592" y="301592"/>
                </a:lnTo>
                <a:lnTo>
                  <a:pt x="0" y="301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845544" y="801704"/>
            <a:ext cx="891706"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Travel</a:t>
            </a:r>
          </a:p>
        </p:txBody>
      </p:sp>
      <p:sp>
        <p:nvSpPr>
          <p:cNvPr id="7" name="TextBox 7"/>
          <p:cNvSpPr txBox="1"/>
          <p:nvPr/>
        </p:nvSpPr>
        <p:spPr>
          <a:xfrm>
            <a:off x="944879" y="9519750"/>
            <a:ext cx="900665" cy="377792"/>
          </a:xfrm>
          <a:prstGeom prst="rect">
            <a:avLst/>
          </a:prstGeom>
        </p:spPr>
        <p:txBody>
          <a:bodyPr lIns="0" tIns="0" rIns="0" bIns="0" rtlCol="0" anchor="t">
            <a:spAutoFit/>
          </a:bodyPr>
          <a:lstStyle/>
          <a:p>
            <a:pPr algn="l">
              <a:lnSpc>
                <a:spcPts val="2799"/>
              </a:lnSpc>
            </a:pPr>
            <a:r>
              <a:rPr lang="en-US" sz="1999" b="1">
                <a:solidFill>
                  <a:srgbClr val="000000"/>
                </a:solidFill>
                <a:latin typeface="Arimo Bold"/>
                <a:ea typeface="Arimo Bold"/>
                <a:cs typeface="Arimo Bold"/>
                <a:sym typeface="Arimo Bold"/>
              </a:rPr>
              <a:t>Page |</a:t>
            </a:r>
          </a:p>
        </p:txBody>
      </p:sp>
      <p:sp>
        <p:nvSpPr>
          <p:cNvPr id="8" name="TextBox 8"/>
          <p:cNvSpPr txBox="1"/>
          <p:nvPr/>
        </p:nvSpPr>
        <p:spPr>
          <a:xfrm>
            <a:off x="9630988" y="801704"/>
            <a:ext cx="1268842"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Home</a:t>
            </a:r>
          </a:p>
        </p:txBody>
      </p:sp>
      <p:sp>
        <p:nvSpPr>
          <p:cNvPr id="9" name="TextBox 9"/>
          <p:cNvSpPr txBox="1"/>
          <p:nvPr/>
        </p:nvSpPr>
        <p:spPr>
          <a:xfrm>
            <a:off x="11242730" y="801704"/>
            <a:ext cx="1860520"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Tours Page</a:t>
            </a:r>
          </a:p>
        </p:txBody>
      </p:sp>
      <p:sp>
        <p:nvSpPr>
          <p:cNvPr id="10" name="TextBox 10"/>
          <p:cNvSpPr txBox="1"/>
          <p:nvPr/>
        </p:nvSpPr>
        <p:spPr>
          <a:xfrm>
            <a:off x="13446150" y="801704"/>
            <a:ext cx="1079505"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News</a:t>
            </a:r>
          </a:p>
        </p:txBody>
      </p:sp>
      <p:sp>
        <p:nvSpPr>
          <p:cNvPr id="11" name="TextBox 11"/>
          <p:cNvSpPr txBox="1"/>
          <p:nvPr/>
        </p:nvSpPr>
        <p:spPr>
          <a:xfrm>
            <a:off x="14868555" y="801704"/>
            <a:ext cx="1458179" cy="377792"/>
          </a:xfrm>
          <a:prstGeom prst="rect">
            <a:avLst/>
          </a:prstGeom>
        </p:spPr>
        <p:txBody>
          <a:bodyPr lIns="0" tIns="0" rIns="0" bIns="0" rtlCol="0" anchor="t">
            <a:spAutoFit/>
          </a:bodyPr>
          <a:lstStyle/>
          <a:p>
            <a:pPr algn="ctr">
              <a:lnSpc>
                <a:spcPts val="2799"/>
              </a:lnSpc>
            </a:pPr>
            <a:r>
              <a:rPr lang="en-US" sz="1999" b="1">
                <a:solidFill>
                  <a:srgbClr val="000000"/>
                </a:solidFill>
                <a:latin typeface="Arimo Bold"/>
                <a:ea typeface="Arimo Bold"/>
                <a:cs typeface="Arimo Bold"/>
                <a:sym typeface="Arimo Bold"/>
              </a:rPr>
              <a:t>Contact</a:t>
            </a:r>
          </a:p>
        </p:txBody>
      </p:sp>
      <p:sp>
        <p:nvSpPr>
          <p:cNvPr id="12" name="TextBox 12"/>
          <p:cNvSpPr txBox="1"/>
          <p:nvPr/>
        </p:nvSpPr>
        <p:spPr>
          <a:xfrm>
            <a:off x="1778416" y="9530065"/>
            <a:ext cx="1025962" cy="357162"/>
          </a:xfrm>
          <a:prstGeom prst="rect">
            <a:avLst/>
          </a:prstGeom>
        </p:spPr>
        <p:txBody>
          <a:bodyPr lIns="0" tIns="0" rIns="0" bIns="0" rtlCol="0" anchor="t">
            <a:spAutoFit/>
          </a:bodyPr>
          <a:lstStyle/>
          <a:p>
            <a:pPr algn="l">
              <a:lnSpc>
                <a:spcPts val="2799"/>
              </a:lnSpc>
            </a:pPr>
            <a:r>
              <a:rPr lang="en-US" sz="1999" b="1">
                <a:solidFill>
                  <a:srgbClr val="F4931E"/>
                </a:solidFill>
                <a:latin typeface="Arimo Bold"/>
                <a:ea typeface="Arimo Bold"/>
                <a:cs typeface="Arimo Bold"/>
                <a:sym typeface="Arimo Bold"/>
              </a:rPr>
              <a:t>09.</a:t>
            </a:r>
          </a:p>
        </p:txBody>
      </p:sp>
      <p:sp>
        <p:nvSpPr>
          <p:cNvPr id="13" name="TextBox 13"/>
          <p:cNvSpPr txBox="1"/>
          <p:nvPr/>
        </p:nvSpPr>
        <p:spPr>
          <a:xfrm>
            <a:off x="2979617" y="6881382"/>
            <a:ext cx="1755052" cy="396842"/>
          </a:xfrm>
          <a:prstGeom prst="rect">
            <a:avLst/>
          </a:prstGeom>
        </p:spPr>
        <p:txBody>
          <a:bodyPr lIns="0" tIns="0" rIns="0" bIns="0" rtlCol="0" anchor="t">
            <a:spAutoFit/>
          </a:bodyPr>
          <a:lstStyle/>
          <a:p>
            <a:pPr algn="ctr">
              <a:lnSpc>
                <a:spcPts val="2800"/>
              </a:lnSpc>
            </a:pPr>
            <a:r>
              <a:rPr lang="en-US" sz="2000" b="1">
                <a:solidFill>
                  <a:srgbClr val="FFFFFF"/>
                </a:solidFill>
                <a:latin typeface="Arimo Bold"/>
                <a:ea typeface="Arimo Bold"/>
                <a:cs typeface="Arimo Bold"/>
                <a:sym typeface="Arimo Bold"/>
              </a:rPr>
              <a:t>Camping</a:t>
            </a:r>
          </a:p>
        </p:txBody>
      </p:sp>
      <p:sp>
        <p:nvSpPr>
          <p:cNvPr id="14" name="TextBox 14"/>
          <p:cNvSpPr txBox="1"/>
          <p:nvPr/>
        </p:nvSpPr>
        <p:spPr>
          <a:xfrm>
            <a:off x="13490549" y="6881382"/>
            <a:ext cx="1705619" cy="396842"/>
          </a:xfrm>
          <a:prstGeom prst="rect">
            <a:avLst/>
          </a:prstGeom>
        </p:spPr>
        <p:txBody>
          <a:bodyPr lIns="0" tIns="0" rIns="0" bIns="0" rtlCol="0" anchor="t">
            <a:spAutoFit/>
          </a:bodyPr>
          <a:lstStyle/>
          <a:p>
            <a:pPr algn="ctr">
              <a:lnSpc>
                <a:spcPts val="2800"/>
              </a:lnSpc>
            </a:pPr>
            <a:r>
              <a:rPr lang="en-US" sz="2000" b="1">
                <a:solidFill>
                  <a:srgbClr val="FFFFFF"/>
                </a:solidFill>
                <a:latin typeface="Arimo Bold"/>
                <a:ea typeface="Arimo Bold"/>
                <a:cs typeface="Arimo Bold"/>
                <a:sym typeface="Arimo Bold"/>
              </a:rPr>
              <a:t>Fishing</a:t>
            </a:r>
          </a:p>
        </p:txBody>
      </p:sp>
      <p:sp>
        <p:nvSpPr>
          <p:cNvPr id="15" name="TextBox 15"/>
          <p:cNvSpPr txBox="1"/>
          <p:nvPr/>
        </p:nvSpPr>
        <p:spPr>
          <a:xfrm>
            <a:off x="16849610" y="9540770"/>
            <a:ext cx="932566" cy="383166"/>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9</a:t>
            </a:r>
          </a:p>
        </p:txBody>
      </p:sp>
      <p:sp>
        <p:nvSpPr>
          <p:cNvPr id="16" name="Freeform 16"/>
          <p:cNvSpPr/>
          <p:nvPr/>
        </p:nvSpPr>
        <p:spPr>
          <a:xfrm>
            <a:off x="3759860" y="1090877"/>
            <a:ext cx="8076558" cy="860667"/>
          </a:xfrm>
          <a:custGeom>
            <a:avLst/>
            <a:gdLst/>
            <a:ahLst/>
            <a:cxnLst/>
            <a:rect l="l" t="t" r="r" b="b"/>
            <a:pathLst>
              <a:path w="8076558" h="860667">
                <a:moveTo>
                  <a:pt x="0" y="0"/>
                </a:moveTo>
                <a:lnTo>
                  <a:pt x="8076558" y="0"/>
                </a:lnTo>
                <a:lnTo>
                  <a:pt x="8076558" y="860667"/>
                </a:lnTo>
                <a:lnTo>
                  <a:pt x="0" y="8606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grpSp>
        <p:nvGrpSpPr>
          <p:cNvPr id="18" name="Group 18"/>
          <p:cNvGrpSpPr/>
          <p:nvPr/>
        </p:nvGrpSpPr>
        <p:grpSpPr>
          <a:xfrm>
            <a:off x="350253" y="2094815"/>
            <a:ext cx="13899148" cy="7301866"/>
            <a:chOff x="0" y="0"/>
            <a:chExt cx="18966063" cy="9735821"/>
          </a:xfrm>
        </p:grpSpPr>
        <p:sp>
          <p:nvSpPr>
            <p:cNvPr id="19" name="Freeform 19"/>
            <p:cNvSpPr/>
            <p:nvPr/>
          </p:nvSpPr>
          <p:spPr>
            <a:xfrm>
              <a:off x="0" y="0"/>
              <a:ext cx="18966053" cy="9735820"/>
            </a:xfrm>
            <a:custGeom>
              <a:avLst/>
              <a:gdLst/>
              <a:ahLst/>
              <a:cxnLst/>
              <a:rect l="l" t="t" r="r" b="b"/>
              <a:pathLst>
                <a:path w="18966053" h="9735820">
                  <a:moveTo>
                    <a:pt x="0" y="0"/>
                  </a:moveTo>
                  <a:lnTo>
                    <a:pt x="18966053" y="0"/>
                  </a:lnTo>
                  <a:lnTo>
                    <a:pt x="18966053" y="9735820"/>
                  </a:lnTo>
                  <a:lnTo>
                    <a:pt x="0" y="9735820"/>
                  </a:lnTo>
                  <a:lnTo>
                    <a:pt x="0" y="0"/>
                  </a:lnTo>
                  <a:close/>
                </a:path>
              </a:pathLst>
            </a:custGeom>
            <a:blipFill>
              <a:blip r:embed="rId10"/>
              <a:stretch>
                <a:fillRect t="-21666" b="-21666"/>
              </a:stretch>
            </a:blipFill>
          </p:spPr>
        </p:sp>
      </p:grpSp>
      <p:sp>
        <p:nvSpPr>
          <p:cNvPr id="20" name="TextBox 20"/>
          <p:cNvSpPr txBox="1"/>
          <p:nvPr/>
        </p:nvSpPr>
        <p:spPr>
          <a:xfrm>
            <a:off x="635604" y="2118408"/>
            <a:ext cx="13307985" cy="7329635"/>
          </a:xfrm>
          <a:prstGeom prst="rect">
            <a:avLst/>
          </a:prstGeom>
        </p:spPr>
        <p:txBody>
          <a:bodyPr lIns="0" tIns="0" rIns="0" bIns="0" rtlCol="0" anchor="t">
            <a:spAutoFit/>
          </a:bodyPr>
          <a:lstStyle/>
          <a:p>
            <a:pPr marL="241300" lvl="1" indent="-120650" algn="l">
              <a:lnSpc>
                <a:spcPts val="3600"/>
              </a:lnSpc>
              <a:buFont typeface="Arial"/>
              <a:buChar char="•"/>
            </a:pPr>
            <a:r>
              <a:rPr lang="en-US" sz="2000" b="1" dirty="0">
                <a:solidFill>
                  <a:srgbClr val="000000"/>
                </a:solidFill>
                <a:latin typeface="Arial Bold"/>
                <a:ea typeface="Arial Bold"/>
                <a:cs typeface="Arial Bold"/>
                <a:sym typeface="Arial Bold"/>
              </a:rPr>
              <a:t>Load Factor</a:t>
            </a:r>
            <a:r>
              <a:rPr lang="en-US" sz="2000" dirty="0">
                <a:solidFill>
                  <a:srgbClr val="000000"/>
                </a:solidFill>
                <a:latin typeface="Arial"/>
                <a:ea typeface="Arial"/>
                <a:cs typeface="Arial"/>
                <a:sym typeface="Arial"/>
              </a:rPr>
              <a:t>: Measured the percentage of available seats filled by passengers, highlighting efficiency in seat utilization.</a:t>
            </a:r>
          </a:p>
          <a:p>
            <a:pPr marL="241300" lvl="1" indent="-120650" algn="l">
              <a:lnSpc>
                <a:spcPts val="3600"/>
              </a:lnSpc>
              <a:buFont typeface="Arial"/>
              <a:buChar char="•"/>
            </a:pPr>
            <a:r>
              <a:rPr lang="en-US" sz="2000" b="1" dirty="0">
                <a:solidFill>
                  <a:srgbClr val="000000"/>
                </a:solidFill>
                <a:latin typeface="Arial Bold"/>
                <a:ea typeface="Arial Bold"/>
                <a:cs typeface="Arial Bold"/>
                <a:sym typeface="Arial Bold"/>
              </a:rPr>
              <a:t>Passenger Volume</a:t>
            </a:r>
            <a:r>
              <a:rPr lang="en-US" sz="2000" dirty="0">
                <a:solidFill>
                  <a:srgbClr val="000000"/>
                </a:solidFill>
                <a:latin typeface="Arial"/>
                <a:ea typeface="Arial"/>
                <a:cs typeface="Arial"/>
                <a:sym typeface="Arial"/>
              </a:rPr>
              <a:t>: Tracked the total number of passengers transported, providing insights into the airline's market share and operational scale.</a:t>
            </a:r>
          </a:p>
          <a:p>
            <a:pPr marL="241300" lvl="1" indent="-120650" algn="l">
              <a:lnSpc>
                <a:spcPts val="3600"/>
              </a:lnSpc>
              <a:buFont typeface="Arial"/>
              <a:buChar char="•"/>
            </a:pPr>
            <a:r>
              <a:rPr lang="en-US" sz="2000" b="1" dirty="0">
                <a:solidFill>
                  <a:srgbClr val="000000"/>
                </a:solidFill>
                <a:latin typeface="Arial Bold"/>
                <a:ea typeface="Arial Bold"/>
                <a:cs typeface="Arial Bold"/>
                <a:sym typeface="Arial Bold"/>
              </a:rPr>
              <a:t>Route Performance</a:t>
            </a:r>
            <a:r>
              <a:rPr lang="en-US" sz="2000" dirty="0">
                <a:solidFill>
                  <a:srgbClr val="000000"/>
                </a:solidFill>
                <a:latin typeface="Arial"/>
                <a:ea typeface="Arial"/>
                <a:cs typeface="Arial"/>
                <a:sym typeface="Arial"/>
              </a:rPr>
              <a:t>: Evaluated key routes by volume, efficiency, and the number of flights, helping identify high-demand and profitable routes.</a:t>
            </a:r>
          </a:p>
          <a:p>
            <a:pPr marL="241300" lvl="1" indent="-120650" algn="l">
              <a:lnSpc>
                <a:spcPts val="3600"/>
              </a:lnSpc>
              <a:buFont typeface="Arial"/>
              <a:buChar char="•"/>
            </a:pPr>
            <a:r>
              <a:rPr lang="en-US" sz="2000" b="1" dirty="0">
                <a:solidFill>
                  <a:srgbClr val="000000"/>
                </a:solidFill>
                <a:latin typeface="Arial Bold"/>
                <a:ea typeface="Arial Bold"/>
                <a:cs typeface="Arial Bold"/>
                <a:sym typeface="Arial Bold"/>
              </a:rPr>
              <a:t>Aircraft Utilization</a:t>
            </a:r>
            <a:r>
              <a:rPr lang="en-US" sz="2000" dirty="0">
                <a:solidFill>
                  <a:srgbClr val="000000"/>
                </a:solidFill>
                <a:latin typeface="Arial"/>
                <a:ea typeface="Arial"/>
                <a:cs typeface="Arial"/>
                <a:sym typeface="Arial"/>
              </a:rPr>
              <a:t>: Monitored the number of flights performed by various aircraft types, such as Boeing 737-800 (6M flights), to assess fleet efficiency.</a:t>
            </a:r>
          </a:p>
          <a:p>
            <a:pPr marL="241300" lvl="1" indent="-120650" algn="l">
              <a:lnSpc>
                <a:spcPts val="3600"/>
              </a:lnSpc>
              <a:buFont typeface="Arial"/>
              <a:buChar char="•"/>
            </a:pPr>
            <a:r>
              <a:rPr lang="en-US" sz="2000" b="1" dirty="0">
                <a:solidFill>
                  <a:srgbClr val="000000"/>
                </a:solidFill>
                <a:latin typeface="Arial Bold"/>
                <a:ea typeface="Arial Bold"/>
                <a:cs typeface="Arial Bold"/>
                <a:sym typeface="Arial Bold"/>
              </a:rPr>
              <a:t>Distance-Based Departures</a:t>
            </a:r>
            <a:r>
              <a:rPr lang="en-US" sz="2000" dirty="0">
                <a:solidFill>
                  <a:srgbClr val="000000"/>
                </a:solidFill>
                <a:latin typeface="Arial"/>
                <a:ea typeface="Arial"/>
                <a:cs typeface="Arial"/>
                <a:sym typeface="Arial"/>
              </a:rPr>
              <a:t>: Analyzed flights by distance categories (e.g., &lt;500 miles: 58K, 500-999 miles: 29.13K), offering insights into operational focus on short or medium-haul routes.</a:t>
            </a:r>
          </a:p>
          <a:p>
            <a:pPr marL="241300" lvl="1" indent="-120650" algn="l">
              <a:lnSpc>
                <a:spcPts val="3600"/>
              </a:lnSpc>
              <a:buFont typeface="Arial"/>
              <a:buChar char="•"/>
            </a:pPr>
            <a:r>
              <a:rPr lang="en-US" sz="2000" b="1" dirty="0">
                <a:solidFill>
                  <a:srgbClr val="000000"/>
                </a:solidFill>
                <a:latin typeface="Arial Bold"/>
                <a:ea typeface="Arial Bold"/>
                <a:cs typeface="Arial Bold"/>
                <a:sym typeface="Arial Bold"/>
              </a:rPr>
              <a:t>Departure Performance</a:t>
            </a:r>
            <a:r>
              <a:rPr lang="en-US" sz="2000" dirty="0">
                <a:solidFill>
                  <a:srgbClr val="000000"/>
                </a:solidFill>
                <a:latin typeface="Arial"/>
                <a:ea typeface="Arial"/>
                <a:cs typeface="Arial"/>
                <a:sym typeface="Arial"/>
              </a:rPr>
              <a:t>: Compared scheduled vs. performed departures, ensuring alignment with operational goals.</a:t>
            </a:r>
          </a:p>
          <a:p>
            <a:pPr marL="241300" lvl="1" indent="-120650" algn="l">
              <a:lnSpc>
                <a:spcPts val="3600"/>
              </a:lnSpc>
              <a:buFont typeface="Arial"/>
              <a:buChar char="•"/>
            </a:pPr>
            <a:r>
              <a:rPr lang="en-US" sz="2000" b="1" dirty="0">
                <a:solidFill>
                  <a:srgbClr val="000000"/>
                </a:solidFill>
                <a:latin typeface="Arial Bold"/>
                <a:ea typeface="Arial Bold"/>
                <a:cs typeface="Arial Bold"/>
                <a:sym typeface="Arial Bold"/>
              </a:rPr>
              <a:t>Day-Based Load Factor</a:t>
            </a:r>
            <a:r>
              <a:rPr lang="en-US" sz="2000" dirty="0">
                <a:solidFill>
                  <a:srgbClr val="000000"/>
                </a:solidFill>
                <a:latin typeface="Arial"/>
                <a:ea typeface="Arial"/>
                <a:cs typeface="Arial"/>
                <a:sym typeface="Arial"/>
              </a:rPr>
              <a:t>: Assessed load factors for weekends (76.96%) vs. weekdays (76.73%) to optimize scheduling.</a:t>
            </a:r>
          </a:p>
          <a:p>
            <a:pPr marL="241300" lvl="1" indent="-120650" algn="l">
              <a:lnSpc>
                <a:spcPts val="3600"/>
              </a:lnSpc>
              <a:buFont typeface="Arial"/>
              <a:buChar char="•"/>
            </a:pPr>
            <a:r>
              <a:rPr lang="en-US" sz="2000" b="1" dirty="0">
                <a:solidFill>
                  <a:srgbClr val="000000"/>
                </a:solidFill>
                <a:latin typeface="Arial Bold"/>
                <a:ea typeface="Arial Bold"/>
                <a:cs typeface="Arial Bold"/>
                <a:sym typeface="Arial Bold"/>
              </a:rPr>
              <a:t>Airline Efficiency</a:t>
            </a:r>
            <a:r>
              <a:rPr lang="en-US" sz="2000" dirty="0">
                <a:solidFill>
                  <a:srgbClr val="000000"/>
                </a:solidFill>
                <a:latin typeface="Arial"/>
                <a:ea typeface="Arial"/>
                <a:cs typeface="Arial"/>
                <a:sym typeface="Arial"/>
              </a:rPr>
              <a:t>: Highlighted top-performing airlines by load factor (e.g., Globespan Airways: 95%) and passenger volume (e.g., Southwest Airlines: 34M). </a:t>
            </a:r>
          </a:p>
        </p:txBody>
      </p:sp>
      <p:sp>
        <p:nvSpPr>
          <p:cNvPr id="21" name="TextBox 17">
            <a:extLst>
              <a:ext uri="{FF2B5EF4-FFF2-40B4-BE49-F238E27FC236}">
                <a16:creationId xmlns:a16="http://schemas.microsoft.com/office/drawing/2014/main" id="{E72C4E5E-A044-43E0-8AB1-BBDE39A256E9}"/>
              </a:ext>
            </a:extLst>
          </p:cNvPr>
          <p:cNvSpPr txBox="1"/>
          <p:nvPr/>
        </p:nvSpPr>
        <p:spPr>
          <a:xfrm>
            <a:off x="6300065" y="823215"/>
            <a:ext cx="4987925" cy="1059329"/>
          </a:xfrm>
          <a:prstGeom prst="rect">
            <a:avLst/>
          </a:prstGeom>
        </p:spPr>
        <p:txBody>
          <a:bodyPr wrap="square" lIns="0" tIns="0" rIns="0" bIns="0" rtlCol="0" anchor="t">
            <a:spAutoFit/>
          </a:bodyPr>
          <a:lstStyle/>
          <a:p>
            <a:pPr algn="l">
              <a:lnSpc>
                <a:spcPts val="9755"/>
              </a:lnSpc>
            </a:pPr>
            <a:r>
              <a:rPr lang="en-US" sz="4000" b="1" dirty="0">
                <a:solidFill>
                  <a:srgbClr val="000000"/>
                </a:solidFill>
                <a:latin typeface="Arimo Bold"/>
                <a:ea typeface="Arimo Bold"/>
                <a:cs typeface="Arimo Bold"/>
                <a:sym typeface="Arimo Bold"/>
              </a:rPr>
              <a:t>KPIS OVERIEW</a:t>
            </a:r>
          </a:p>
        </p:txBody>
      </p:sp>
      <p:pic>
        <p:nvPicPr>
          <p:cNvPr id="23" name="Picture 22">
            <a:extLst>
              <a:ext uri="{FF2B5EF4-FFF2-40B4-BE49-F238E27FC236}">
                <a16:creationId xmlns:a16="http://schemas.microsoft.com/office/drawing/2014/main" id="{52917B1A-5CA9-4DC8-97DC-D40C13CF8249}"/>
              </a:ext>
            </a:extLst>
          </p:cNvPr>
          <p:cNvPicPr>
            <a:picLocks noChangeAspect="1"/>
          </p:cNvPicPr>
          <p:nvPr/>
        </p:nvPicPr>
        <p:blipFill rotWithShape="1">
          <a:blip r:embed="rId11">
            <a:extLst>
              <a:ext uri="{28A0092B-C50C-407E-A947-70E740481C1C}">
                <a14:useLocalDpi xmlns:a14="http://schemas.microsoft.com/office/drawing/2010/main" val="0"/>
              </a:ext>
            </a:extLst>
          </a:blip>
          <a:srcRect l="24806"/>
          <a:stretch/>
        </p:blipFill>
        <p:spPr>
          <a:xfrm>
            <a:off x="14343357" y="3864764"/>
            <a:ext cx="3594389" cy="394573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1710</Words>
  <Application>Microsoft Office PowerPoint</Application>
  <PresentationFormat>Custom</PresentationFormat>
  <Paragraphs>286</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DM Sans Bold</vt:lpstr>
      <vt:lpstr>Arimo Bold</vt:lpstr>
      <vt:lpstr>Arial Bold</vt:lpstr>
      <vt:lpstr>Calibri</vt:lpstr>
      <vt:lpstr>Canva Sans</vt:lpstr>
      <vt:lpstr>TT Rounds Condensed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Cloud.pptx</dc:title>
  <cp:lastModifiedBy>Farid-PLN-MES</cp:lastModifiedBy>
  <cp:revision>52</cp:revision>
  <dcterms:created xsi:type="dcterms:W3CDTF">2006-08-16T00:00:00Z</dcterms:created>
  <dcterms:modified xsi:type="dcterms:W3CDTF">2024-12-27T07:47:13Z</dcterms:modified>
  <dc:identifier>DAGaNX8O9TM</dc:identifier>
</cp:coreProperties>
</file>